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0" roundtripDataSignature="AMtx7mihlWoo0SlN9QLneBGaU3ZhJKAR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customschemas.google.com/relationships/presentationmetadata" Target="meta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e388976e3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e388976e3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7e388976e3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2bfa3ffb1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2bfa3ffb1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52bfa3ffb1_0_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52bfa3ffb1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2bfa3ffb1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52bfa3ffb1_0_3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52bfa3ffb1_0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2bfa3ffb1_0_3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52bfa3ffb1_0_3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52bfa3ffb1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2bfa3ffb1_0_3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52bfa3ffb1_0_3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418" name="Google Shape;41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2bfa3ffb1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2bfa3ffb1_0_2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52bfa3ffb1_0_2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5" name="Google Shape;48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52bfa3ffb1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2bfa3ffb1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52bfa3ffb1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52bfa3ffb1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2bfa3ffb1_0_3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g52bfa3ffb1_0_3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52bfa3ffb1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2bfa3ffb1_0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g52bfa3ffb1_0_1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7e388976e3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7e388976e3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7e388976e3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2bfa3ffb1_0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2bfa3ffb1_0_2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52bfa3ffb1_0_2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52bfa3ffb1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2bfa3ffb1_0_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g52bfa3ffb1_0_3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52bfa3ffb1_0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2bfa3ffb1_0_2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52bfa3ffb1_0_2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7e388976e3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e388976e3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7e388976e3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7e388976e3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7e388976e3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g7e388976e3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7e388976e3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7e388976e3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7e388976e3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7e388976e3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7e388976e3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g7e388976e3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7e388976e3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7e388976e3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7e388976e3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7e388976e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7e388976e3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7e388976e3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52bfa3ffb1_0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52bfa3ffb1_0_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52bfa3ffb1_0_3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2bfa3ffb1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2bfa3ffb1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52bfa3ffb1_0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52bfa3ffb1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52bfa3ffb1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52bfa3ffb1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52bfa3ffb1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2bfa3ffb1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52bfa3ffb1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7e388976e3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e388976e3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7e388976e3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7e388976e3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7e388976e3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7e388976e3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52bfa3ffb1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2bfa3ffb1_0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52bfa3ffb1_0_3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5" name="Shape 15"/>
        <p:cNvGrpSpPr/>
        <p:nvPr/>
      </p:nvGrpSpPr>
      <p:grpSpPr>
        <a:xfrm>
          <a:off x="0" y="0"/>
          <a:ext cx="0" cy="0"/>
          <a:chOff x="0" y="0"/>
          <a:chExt cx="0" cy="0"/>
        </a:xfrm>
      </p:grpSpPr>
      <p:sp>
        <p:nvSpPr>
          <p:cNvPr id="16" name="Google Shape;1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72" name="Shape 72"/>
        <p:cNvGrpSpPr/>
        <p:nvPr/>
      </p:nvGrpSpPr>
      <p:grpSpPr>
        <a:xfrm>
          <a:off x="0" y="0"/>
          <a:ext cx="0" cy="0"/>
          <a:chOff x="0" y="0"/>
          <a:chExt cx="0" cy="0"/>
        </a:xfrm>
      </p:grpSpPr>
      <p:sp>
        <p:nvSpPr>
          <p:cNvPr id="73" name="Google Shape;7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78" name="Shape 78"/>
        <p:cNvGrpSpPr/>
        <p:nvPr/>
      </p:nvGrpSpPr>
      <p:grpSpPr>
        <a:xfrm>
          <a:off x="0" y="0"/>
          <a:ext cx="0" cy="0"/>
          <a:chOff x="0" y="0"/>
          <a:chExt cx="0" cy="0"/>
        </a:xfrm>
      </p:grpSpPr>
      <p:sp>
        <p:nvSpPr>
          <p:cNvPr id="79" name="Google Shape;79;p4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88" name="Shape 88"/>
        <p:cNvGrpSpPr/>
        <p:nvPr/>
      </p:nvGrpSpPr>
      <p:grpSpPr>
        <a:xfrm>
          <a:off x="0" y="0"/>
          <a:ext cx="0" cy="0"/>
          <a:chOff x="0" y="0"/>
          <a:chExt cx="0" cy="0"/>
        </a:xfrm>
      </p:grpSpPr>
      <p:sp>
        <p:nvSpPr>
          <p:cNvPr id="89" name="Google Shape;89;p3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90" name="Google Shape;90;p3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91" name="Google Shape;91;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2" name="Shape 92"/>
        <p:cNvGrpSpPr/>
        <p:nvPr/>
      </p:nvGrpSpPr>
      <p:grpSpPr>
        <a:xfrm>
          <a:off x="0" y="0"/>
          <a:ext cx="0" cy="0"/>
          <a:chOff x="0" y="0"/>
          <a:chExt cx="0" cy="0"/>
        </a:xfrm>
      </p:grpSpPr>
      <p:sp>
        <p:nvSpPr>
          <p:cNvPr id="93" name="Google Shape;93;p48"/>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94" name="Google Shape;94;p48"/>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95" name="Google Shape;95;p4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96" name="Shape 96"/>
        <p:cNvGrpSpPr/>
        <p:nvPr/>
      </p:nvGrpSpPr>
      <p:grpSpPr>
        <a:xfrm>
          <a:off x="0" y="0"/>
          <a:ext cx="0" cy="0"/>
          <a:chOff x="0" y="0"/>
          <a:chExt cx="0" cy="0"/>
        </a:xfrm>
      </p:grpSpPr>
      <p:sp>
        <p:nvSpPr>
          <p:cNvPr id="97" name="Google Shape;97;p49"/>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98" name="Google Shape;98;p4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99" name="Shape 99"/>
        <p:cNvGrpSpPr/>
        <p:nvPr/>
      </p:nvGrpSpPr>
      <p:grpSpPr>
        <a:xfrm>
          <a:off x="0" y="0"/>
          <a:ext cx="0" cy="0"/>
          <a:chOff x="0" y="0"/>
          <a:chExt cx="0" cy="0"/>
        </a:xfrm>
      </p:grpSpPr>
      <p:sp>
        <p:nvSpPr>
          <p:cNvPr id="100" name="Google Shape;100;p5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1" name="Google Shape;101;p50"/>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02" name="Google Shape;102;p50"/>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03" name="Google Shape;103;p5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104" name="Shape 104"/>
        <p:cNvGrpSpPr/>
        <p:nvPr/>
      </p:nvGrpSpPr>
      <p:grpSpPr>
        <a:xfrm>
          <a:off x="0" y="0"/>
          <a:ext cx="0" cy="0"/>
          <a:chOff x="0" y="0"/>
          <a:chExt cx="0" cy="0"/>
        </a:xfrm>
      </p:grpSpPr>
      <p:sp>
        <p:nvSpPr>
          <p:cNvPr id="105" name="Google Shape;105;p5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06" name="Google Shape;106;p5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p:cSld name="ONE_COLUMN_TEXT">
    <p:spTree>
      <p:nvGrpSpPr>
        <p:cNvPr id="107" name="Shape 107"/>
        <p:cNvGrpSpPr/>
        <p:nvPr/>
      </p:nvGrpSpPr>
      <p:grpSpPr>
        <a:xfrm>
          <a:off x="0" y="0"/>
          <a:ext cx="0" cy="0"/>
          <a:chOff x="0" y="0"/>
          <a:chExt cx="0" cy="0"/>
        </a:xfrm>
      </p:grpSpPr>
      <p:sp>
        <p:nvSpPr>
          <p:cNvPr id="108" name="Google Shape;108;p52"/>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09" name="Google Shape;109;p52"/>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10" name="Google Shape;110;p5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_POINT">
  <p:cSld name="MAIN_POINT">
    <p:spTree>
      <p:nvGrpSpPr>
        <p:cNvPr id="111" name="Shape 111"/>
        <p:cNvGrpSpPr/>
        <p:nvPr/>
      </p:nvGrpSpPr>
      <p:grpSpPr>
        <a:xfrm>
          <a:off x="0" y="0"/>
          <a:ext cx="0" cy="0"/>
          <a:chOff x="0" y="0"/>
          <a:chExt cx="0" cy="0"/>
        </a:xfrm>
      </p:grpSpPr>
      <p:sp>
        <p:nvSpPr>
          <p:cNvPr id="112" name="Google Shape;112;p53"/>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13" name="Google Shape;113;p5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114" name="Shape 114"/>
        <p:cNvGrpSpPr/>
        <p:nvPr/>
      </p:nvGrpSpPr>
      <p:grpSpPr>
        <a:xfrm>
          <a:off x="0" y="0"/>
          <a:ext cx="0" cy="0"/>
          <a:chOff x="0" y="0"/>
          <a:chExt cx="0" cy="0"/>
        </a:xfrm>
      </p:grpSpPr>
      <p:sp>
        <p:nvSpPr>
          <p:cNvPr id="115" name="Google Shape;115;p54"/>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4"/>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17" name="Google Shape;117;p54"/>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8" name="Google Shape;118;p54"/>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19" name="Google Shape;119;p5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1" name="Shape 21"/>
        <p:cNvGrpSpPr/>
        <p:nvPr/>
      </p:nvGrpSpPr>
      <p:grpSpPr>
        <a:xfrm>
          <a:off x="0" y="0"/>
          <a:ext cx="0" cy="0"/>
          <a:chOff x="0" y="0"/>
          <a:chExt cx="0" cy="0"/>
        </a:xfrm>
      </p:grpSpPr>
      <p:sp>
        <p:nvSpPr>
          <p:cNvPr id="22" name="Google Shape;22;p3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120" name="Shape 120"/>
        <p:cNvGrpSpPr/>
        <p:nvPr/>
      </p:nvGrpSpPr>
      <p:grpSpPr>
        <a:xfrm>
          <a:off x="0" y="0"/>
          <a:ext cx="0" cy="0"/>
          <a:chOff x="0" y="0"/>
          <a:chExt cx="0" cy="0"/>
        </a:xfrm>
      </p:grpSpPr>
      <p:sp>
        <p:nvSpPr>
          <p:cNvPr id="121" name="Google Shape;121;p55"/>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122" name="Google Shape;122;p5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spTree>
      <p:nvGrpSpPr>
        <p:cNvPr id="123" name="Shape 123"/>
        <p:cNvGrpSpPr/>
        <p:nvPr/>
      </p:nvGrpSpPr>
      <p:grpSpPr>
        <a:xfrm>
          <a:off x="0" y="0"/>
          <a:ext cx="0" cy="0"/>
          <a:chOff x="0" y="0"/>
          <a:chExt cx="0" cy="0"/>
        </a:xfrm>
      </p:grpSpPr>
      <p:sp>
        <p:nvSpPr>
          <p:cNvPr id="124" name="Google Shape;124;p56"/>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25" name="Google Shape;125;p56"/>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126" name="Google Shape;126;p5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p5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35" name="Shape 135"/>
        <p:cNvGrpSpPr/>
        <p:nvPr/>
      </p:nvGrpSpPr>
      <p:grpSpPr>
        <a:xfrm>
          <a:off x="0" y="0"/>
          <a:ext cx="0" cy="0"/>
          <a:chOff x="0" y="0"/>
          <a:chExt cx="0" cy="0"/>
        </a:xfrm>
      </p:grpSpPr>
      <p:sp>
        <p:nvSpPr>
          <p:cNvPr id="136" name="Google Shape;136;p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7" name="Google Shape;137;p3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38" name="Google Shape;138;p3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9" name="Google Shape;139;p3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0" name="Google Shape;140;p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41" name="Shape 141"/>
        <p:cNvGrpSpPr/>
        <p:nvPr/>
      </p:nvGrpSpPr>
      <p:grpSpPr>
        <a:xfrm>
          <a:off x="0" y="0"/>
          <a:ext cx="0" cy="0"/>
          <a:chOff x="0" y="0"/>
          <a:chExt cx="0" cy="0"/>
        </a:xfrm>
      </p:grpSpPr>
      <p:sp>
        <p:nvSpPr>
          <p:cNvPr id="142" name="Google Shape;142;p58"/>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3" name="Google Shape;143;p58"/>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1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4" name="Google Shape;144;p5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5" name="Google Shape;145;p5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6" name="Google Shape;146;p5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147" name="Shape 147"/>
        <p:cNvGrpSpPr/>
        <p:nvPr/>
      </p:nvGrpSpPr>
      <p:grpSpPr>
        <a:xfrm>
          <a:off x="0" y="0"/>
          <a:ext cx="0" cy="0"/>
          <a:chOff x="0" y="0"/>
          <a:chExt cx="0" cy="0"/>
        </a:xfrm>
      </p:grpSpPr>
      <p:sp>
        <p:nvSpPr>
          <p:cNvPr id="148" name="Google Shape;148;p5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9" name="Google Shape;149;p59"/>
          <p:cNvSpPr txBox="1"/>
          <p:nvPr>
            <p:ph idx="1" type="body"/>
          </p:nvPr>
        </p:nvSpPr>
        <p:spPr>
          <a:xfrm>
            <a:off x="831850" y="4589463"/>
            <a:ext cx="10515600" cy="1500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1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900"/>
              <a:buNone/>
              <a:defRPr sz="19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50" name="Google Shape;150;p5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1" name="Google Shape;151;p5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2" name="Google Shape;152;p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153" name="Shape 153"/>
        <p:cNvGrpSpPr/>
        <p:nvPr/>
      </p:nvGrpSpPr>
      <p:grpSpPr>
        <a:xfrm>
          <a:off x="0" y="0"/>
          <a:ext cx="0" cy="0"/>
          <a:chOff x="0" y="0"/>
          <a:chExt cx="0" cy="0"/>
        </a:xfrm>
      </p:grpSpPr>
      <p:sp>
        <p:nvSpPr>
          <p:cNvPr id="154" name="Google Shape;154;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5" name="Google Shape;155;p6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56" name="Google Shape;156;p60"/>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57" name="Google Shape;157;p6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8" name="Google Shape;158;p6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59" name="Google Shape;159;p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160" name="Shape 160"/>
        <p:cNvGrpSpPr/>
        <p:nvPr/>
      </p:nvGrpSpPr>
      <p:grpSpPr>
        <a:xfrm>
          <a:off x="0" y="0"/>
          <a:ext cx="0" cy="0"/>
          <a:chOff x="0" y="0"/>
          <a:chExt cx="0" cy="0"/>
        </a:xfrm>
      </p:grpSpPr>
      <p:sp>
        <p:nvSpPr>
          <p:cNvPr id="161" name="Google Shape;161;p61"/>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2" name="Google Shape;162;p61"/>
          <p:cNvSpPr txBox="1"/>
          <p:nvPr>
            <p:ph idx="1" type="body"/>
          </p:nvPr>
        </p:nvSpPr>
        <p:spPr>
          <a:xfrm>
            <a:off x="839788" y="1681163"/>
            <a:ext cx="5157600" cy="8241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1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900"/>
              <a:buNone/>
              <a:defRPr b="1" sz="19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 name="Google Shape;163;p61"/>
          <p:cNvSpPr txBox="1"/>
          <p:nvPr>
            <p:ph idx="2" type="body"/>
          </p:nvPr>
        </p:nvSpPr>
        <p:spPr>
          <a:xfrm>
            <a:off x="839788" y="2505075"/>
            <a:ext cx="5157600" cy="36843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64" name="Google Shape;164;p61"/>
          <p:cNvSpPr txBox="1"/>
          <p:nvPr>
            <p:ph idx="3" type="body"/>
          </p:nvPr>
        </p:nvSpPr>
        <p:spPr>
          <a:xfrm>
            <a:off x="6172200" y="1681163"/>
            <a:ext cx="5183100" cy="8241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1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900"/>
              <a:buNone/>
              <a:defRPr b="1" sz="19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 name="Google Shape;165;p61"/>
          <p:cNvSpPr txBox="1"/>
          <p:nvPr>
            <p:ph idx="4" type="body"/>
          </p:nvPr>
        </p:nvSpPr>
        <p:spPr>
          <a:xfrm>
            <a:off x="6172200" y="2505075"/>
            <a:ext cx="5183100" cy="36843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66" name="Google Shape;166;p6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7" name="Google Shape;167;p6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8" name="Google Shape;168;p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169" name="Shape 169"/>
        <p:cNvGrpSpPr/>
        <p:nvPr/>
      </p:nvGrpSpPr>
      <p:grpSpPr>
        <a:xfrm>
          <a:off x="0" y="0"/>
          <a:ext cx="0" cy="0"/>
          <a:chOff x="0" y="0"/>
          <a:chExt cx="0" cy="0"/>
        </a:xfrm>
      </p:grpSpPr>
      <p:sp>
        <p:nvSpPr>
          <p:cNvPr id="170" name="Google Shape;170;p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1" name="Google Shape;171;p6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2" name="Google Shape;172;p6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3" name="Google Shape;173;p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4" name="Shape 174"/>
        <p:cNvGrpSpPr/>
        <p:nvPr/>
      </p:nvGrpSpPr>
      <p:grpSpPr>
        <a:xfrm>
          <a:off x="0" y="0"/>
          <a:ext cx="0" cy="0"/>
          <a:chOff x="0" y="0"/>
          <a:chExt cx="0" cy="0"/>
        </a:xfrm>
      </p:grpSpPr>
      <p:sp>
        <p:nvSpPr>
          <p:cNvPr id="175" name="Google Shape;175;p6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6" name="Google Shape;176;p6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77" name="Google Shape;177;p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spTree>
      <p:nvGrpSpPr>
        <p:cNvPr id="27" name="Shape 27"/>
        <p:cNvGrpSpPr/>
        <p:nvPr/>
      </p:nvGrpSpPr>
      <p:grpSpPr>
        <a:xfrm>
          <a:off x="0" y="0"/>
          <a:ext cx="0" cy="0"/>
          <a:chOff x="0" y="0"/>
          <a:chExt cx="0" cy="0"/>
        </a:xfrm>
      </p:grpSpPr>
      <p:sp>
        <p:nvSpPr>
          <p:cNvPr id="28" name="Google Shape;28;p3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8" name="Shape 178"/>
        <p:cNvGrpSpPr/>
        <p:nvPr/>
      </p:nvGrpSpPr>
      <p:grpSpPr>
        <a:xfrm>
          <a:off x="0" y="0"/>
          <a:ext cx="0" cy="0"/>
          <a:chOff x="0" y="0"/>
          <a:chExt cx="0" cy="0"/>
        </a:xfrm>
      </p:grpSpPr>
      <p:sp>
        <p:nvSpPr>
          <p:cNvPr id="179" name="Google Shape;179;p64"/>
          <p:cNvSpPr txBox="1"/>
          <p:nvPr>
            <p:ph type="title"/>
          </p:nvPr>
        </p:nvSpPr>
        <p:spPr>
          <a:xfrm>
            <a:off x="839788" y="457200"/>
            <a:ext cx="3932400" cy="1599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0" name="Google Shape;180;p64"/>
          <p:cNvSpPr txBox="1"/>
          <p:nvPr>
            <p:ph idx="1" type="body"/>
          </p:nvPr>
        </p:nvSpPr>
        <p:spPr>
          <a:xfrm>
            <a:off x="5183188" y="987425"/>
            <a:ext cx="61719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1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1" name="Google Shape;181;p64"/>
          <p:cNvSpPr txBox="1"/>
          <p:nvPr>
            <p:ph idx="2" type="body"/>
          </p:nvPr>
        </p:nvSpPr>
        <p:spPr>
          <a:xfrm>
            <a:off x="839788" y="2057400"/>
            <a:ext cx="39324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1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500"/>
              <a:buNone/>
              <a:defRPr sz="15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228600" lvl="5" marL="2743200" algn="l">
              <a:lnSpc>
                <a:spcPct val="90000"/>
              </a:lnSpc>
              <a:spcBef>
                <a:spcPts val="500"/>
              </a:spcBef>
              <a:spcAft>
                <a:spcPts val="0"/>
              </a:spcAft>
              <a:buClr>
                <a:schemeClr val="dk1"/>
              </a:buClr>
              <a:buSzPts val="1100"/>
              <a:buNone/>
              <a:defRPr sz="1100"/>
            </a:lvl6pPr>
            <a:lvl7pPr indent="-228600" lvl="6" marL="3200400" algn="l">
              <a:lnSpc>
                <a:spcPct val="90000"/>
              </a:lnSpc>
              <a:spcBef>
                <a:spcPts val="500"/>
              </a:spcBef>
              <a:spcAft>
                <a:spcPts val="0"/>
              </a:spcAft>
              <a:buClr>
                <a:schemeClr val="dk1"/>
              </a:buClr>
              <a:buSzPts val="1100"/>
              <a:buNone/>
              <a:defRPr sz="1100"/>
            </a:lvl7pPr>
            <a:lvl8pPr indent="-228600" lvl="7" marL="3657600" algn="l">
              <a:lnSpc>
                <a:spcPct val="90000"/>
              </a:lnSpc>
              <a:spcBef>
                <a:spcPts val="500"/>
              </a:spcBef>
              <a:spcAft>
                <a:spcPts val="0"/>
              </a:spcAft>
              <a:buClr>
                <a:schemeClr val="dk1"/>
              </a:buClr>
              <a:buSzPts val="1100"/>
              <a:buNone/>
              <a:defRPr sz="1100"/>
            </a:lvl8pPr>
            <a:lvl9pPr indent="-228600" lvl="8" marL="4114800" algn="l">
              <a:lnSpc>
                <a:spcPct val="90000"/>
              </a:lnSpc>
              <a:spcBef>
                <a:spcPts val="500"/>
              </a:spcBef>
              <a:spcAft>
                <a:spcPts val="0"/>
              </a:spcAft>
              <a:buClr>
                <a:schemeClr val="dk1"/>
              </a:buClr>
              <a:buSzPts val="1100"/>
              <a:buNone/>
              <a:defRPr sz="1100"/>
            </a:lvl9pPr>
          </a:lstStyle>
          <a:p/>
        </p:txBody>
      </p:sp>
      <p:sp>
        <p:nvSpPr>
          <p:cNvPr id="182" name="Google Shape;182;p6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3" name="Google Shape;183;p6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4" name="Google Shape;184;p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185" name="Shape 185"/>
        <p:cNvGrpSpPr/>
        <p:nvPr/>
      </p:nvGrpSpPr>
      <p:grpSpPr>
        <a:xfrm>
          <a:off x="0" y="0"/>
          <a:ext cx="0" cy="0"/>
          <a:chOff x="0" y="0"/>
          <a:chExt cx="0" cy="0"/>
        </a:xfrm>
      </p:grpSpPr>
      <p:sp>
        <p:nvSpPr>
          <p:cNvPr id="186" name="Google Shape;186;p65"/>
          <p:cNvSpPr txBox="1"/>
          <p:nvPr>
            <p:ph type="title"/>
          </p:nvPr>
        </p:nvSpPr>
        <p:spPr>
          <a:xfrm>
            <a:off x="839788" y="457200"/>
            <a:ext cx="3932400" cy="15999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87" name="Google Shape;187;p65"/>
          <p:cNvSpPr/>
          <p:nvPr>
            <p:ph idx="2" type="pic"/>
          </p:nvPr>
        </p:nvSpPr>
        <p:spPr>
          <a:xfrm>
            <a:off x="5183188" y="987425"/>
            <a:ext cx="61719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1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88" name="Google Shape;188;p65"/>
          <p:cNvSpPr txBox="1"/>
          <p:nvPr>
            <p:ph idx="1" type="body"/>
          </p:nvPr>
        </p:nvSpPr>
        <p:spPr>
          <a:xfrm>
            <a:off x="839788" y="2057400"/>
            <a:ext cx="39324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1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500"/>
              <a:buNone/>
              <a:defRPr sz="15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100"/>
              <a:buNone/>
              <a:defRPr sz="1100"/>
            </a:lvl4pPr>
            <a:lvl5pPr indent="-228600" lvl="4" marL="2286000" algn="l">
              <a:lnSpc>
                <a:spcPct val="90000"/>
              </a:lnSpc>
              <a:spcBef>
                <a:spcPts val="500"/>
              </a:spcBef>
              <a:spcAft>
                <a:spcPts val="0"/>
              </a:spcAft>
              <a:buClr>
                <a:schemeClr val="dk1"/>
              </a:buClr>
              <a:buSzPts val="1100"/>
              <a:buNone/>
              <a:defRPr sz="1100"/>
            </a:lvl5pPr>
            <a:lvl6pPr indent="-228600" lvl="5" marL="2743200" algn="l">
              <a:lnSpc>
                <a:spcPct val="90000"/>
              </a:lnSpc>
              <a:spcBef>
                <a:spcPts val="500"/>
              </a:spcBef>
              <a:spcAft>
                <a:spcPts val="0"/>
              </a:spcAft>
              <a:buClr>
                <a:schemeClr val="dk1"/>
              </a:buClr>
              <a:buSzPts val="1100"/>
              <a:buNone/>
              <a:defRPr sz="1100"/>
            </a:lvl6pPr>
            <a:lvl7pPr indent="-228600" lvl="6" marL="3200400" algn="l">
              <a:lnSpc>
                <a:spcPct val="90000"/>
              </a:lnSpc>
              <a:spcBef>
                <a:spcPts val="500"/>
              </a:spcBef>
              <a:spcAft>
                <a:spcPts val="0"/>
              </a:spcAft>
              <a:buClr>
                <a:schemeClr val="dk1"/>
              </a:buClr>
              <a:buSzPts val="1100"/>
              <a:buNone/>
              <a:defRPr sz="1100"/>
            </a:lvl7pPr>
            <a:lvl8pPr indent="-228600" lvl="7" marL="3657600" algn="l">
              <a:lnSpc>
                <a:spcPct val="90000"/>
              </a:lnSpc>
              <a:spcBef>
                <a:spcPts val="500"/>
              </a:spcBef>
              <a:spcAft>
                <a:spcPts val="0"/>
              </a:spcAft>
              <a:buClr>
                <a:schemeClr val="dk1"/>
              </a:buClr>
              <a:buSzPts val="1100"/>
              <a:buNone/>
              <a:defRPr sz="1100"/>
            </a:lvl8pPr>
            <a:lvl9pPr indent="-228600" lvl="8" marL="4114800" algn="l">
              <a:lnSpc>
                <a:spcPct val="90000"/>
              </a:lnSpc>
              <a:spcBef>
                <a:spcPts val="500"/>
              </a:spcBef>
              <a:spcAft>
                <a:spcPts val="0"/>
              </a:spcAft>
              <a:buClr>
                <a:schemeClr val="dk1"/>
              </a:buClr>
              <a:buSzPts val="1100"/>
              <a:buNone/>
              <a:defRPr sz="1100"/>
            </a:lvl9pPr>
          </a:lstStyle>
          <a:p/>
        </p:txBody>
      </p:sp>
      <p:sp>
        <p:nvSpPr>
          <p:cNvPr id="189" name="Google Shape;189;p6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0" name="Google Shape;190;p6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1" name="Google Shape;191;p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EXT" type="vertTx">
  <p:cSld name="VERTICAL_TEXT">
    <p:spTree>
      <p:nvGrpSpPr>
        <p:cNvPr id="192" name="Shape 192"/>
        <p:cNvGrpSpPr/>
        <p:nvPr/>
      </p:nvGrpSpPr>
      <p:grpSpPr>
        <a:xfrm>
          <a:off x="0" y="0"/>
          <a:ext cx="0" cy="0"/>
          <a:chOff x="0" y="0"/>
          <a:chExt cx="0" cy="0"/>
        </a:xfrm>
      </p:grpSpPr>
      <p:sp>
        <p:nvSpPr>
          <p:cNvPr id="193" name="Google Shape;193;p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4" name="Google Shape;194;p66"/>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195" name="Google Shape;195;p6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6" name="Google Shape;196;p6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97" name="Google Shape;197;p6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_TITLE_AND_VERTICAL_TEXT" type="vertTitleAndTx">
  <p:cSld name="VERTICAL_TITLE_AND_VERTICAL_TEXT">
    <p:spTree>
      <p:nvGrpSpPr>
        <p:cNvPr id="198" name="Shape 198"/>
        <p:cNvGrpSpPr/>
        <p:nvPr/>
      </p:nvGrpSpPr>
      <p:grpSpPr>
        <a:xfrm>
          <a:off x="0" y="0"/>
          <a:ext cx="0" cy="0"/>
          <a:chOff x="0" y="0"/>
          <a:chExt cx="0" cy="0"/>
        </a:xfrm>
      </p:grpSpPr>
      <p:sp>
        <p:nvSpPr>
          <p:cNvPr id="199" name="Google Shape;199;p67"/>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00" name="Google Shape;200;p67"/>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201" name="Google Shape;201;p6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02" name="Google Shape;202;p6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03" name="Google Shape;203;p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 type="twoObj">
  <p:cSld name="TWO_OBJECTS">
    <p:spTree>
      <p:nvGrpSpPr>
        <p:cNvPr id="33" name="Shape 33"/>
        <p:cNvGrpSpPr/>
        <p:nvPr/>
      </p:nvGrpSpPr>
      <p:grpSpPr>
        <a:xfrm>
          <a:off x="0" y="0"/>
          <a:ext cx="0" cy="0"/>
          <a:chOff x="0" y="0"/>
          <a:chExt cx="0" cy="0"/>
        </a:xfrm>
      </p:grpSpPr>
      <p:sp>
        <p:nvSpPr>
          <p:cNvPr id="34" name="Google Shape;34;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_OBJECTS_WITH_TEXT" type="twoTxTwoObj">
  <p:cSld name="TWO_OBJECTS_WITH_TEXT">
    <p:spTree>
      <p:nvGrpSpPr>
        <p:cNvPr id="40" name="Shape 40"/>
        <p:cNvGrpSpPr/>
        <p:nvPr/>
      </p:nvGrpSpPr>
      <p:grpSpPr>
        <a:xfrm>
          <a:off x="0" y="0"/>
          <a:ext cx="0" cy="0"/>
          <a:chOff x="0" y="0"/>
          <a:chExt cx="0" cy="0"/>
        </a:xfrm>
      </p:grpSpPr>
      <p:sp>
        <p:nvSpPr>
          <p:cNvPr id="41" name="Google Shape;41;p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49" name="Shape 49"/>
        <p:cNvGrpSpPr/>
        <p:nvPr/>
      </p:nvGrpSpPr>
      <p:grpSpPr>
        <a:xfrm>
          <a:off x="0" y="0"/>
          <a:ext cx="0" cy="0"/>
          <a:chOff x="0" y="0"/>
          <a:chExt cx="0" cy="0"/>
        </a:xfrm>
      </p:grpSpPr>
      <p:sp>
        <p:nvSpPr>
          <p:cNvPr id="50" name="Google Shape;5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58" name="Shape 58"/>
        <p:cNvGrpSpPr/>
        <p:nvPr/>
      </p:nvGrpSpPr>
      <p:grpSpPr>
        <a:xfrm>
          <a:off x="0" y="0"/>
          <a:ext cx="0" cy="0"/>
          <a:chOff x="0" y="0"/>
          <a:chExt cx="0" cy="0"/>
        </a:xfrm>
      </p:grpSpPr>
      <p:sp>
        <p:nvSpPr>
          <p:cNvPr id="59" name="Google Shape;59;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_WITH_CAPTION_TEXT" type="picTx">
  <p:cSld name="PICTURE_WITH_CAPTION_TEXT">
    <p:spTree>
      <p:nvGrpSpPr>
        <p:cNvPr id="65" name="Shape 65"/>
        <p:cNvGrpSpPr/>
        <p:nvPr/>
      </p:nvGrpSpPr>
      <p:grpSpPr>
        <a:xfrm>
          <a:off x="0" y="0"/>
          <a:ext cx="0" cy="0"/>
          <a:chOff x="0" y="0"/>
          <a:chExt cx="0" cy="0"/>
        </a:xfrm>
      </p:grpSpPr>
      <p:sp>
        <p:nvSpPr>
          <p:cNvPr id="66" name="Google Shape;66;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34"/>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86" name="Google Shape;86;p3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87" name="Google Shape;87;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31" name="Google Shape;131;p3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9250" lvl="3" marL="1828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4pPr>
            <a:lvl5pPr indent="-349250" lvl="4" marL="22860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sp>
        <p:nvSpPr>
          <p:cNvPr id="132" name="Google Shape;132;p3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33" name="Google Shape;133;p3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134" name="Google Shape;134;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9.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ieeexplore.ieee.org/document/701280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jpg"/><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readi-steadi.com/" TargetMode="External"/><Relationship Id="rId4" Type="http://schemas.openxmlformats.org/officeDocument/2006/relationships/hyperlink" Target="https://www.youtube.com/watch?v=HW9JPadlN2I" TargetMode="External"/><Relationship Id="rId5" Type="http://schemas.openxmlformats.org/officeDocument/2006/relationships/hyperlink" Target="https://www.essentialtremor.org/treatments/assistive-devices/" TargetMode="External"/><Relationship Id="rId6" Type="http://schemas.openxmlformats.org/officeDocument/2006/relationships/image" Target="../media/image10.jpg"/><Relationship Id="rId7"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patents.google.com/patent/US20140052275A1/en" TargetMode="External"/><Relationship Id="rId4" Type="http://schemas.openxmlformats.org/officeDocument/2006/relationships/hyperlink" Target="https://www.liftware.com/steady/" TargetMode="External"/><Relationship Id="rId5"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patents.google.com/patent/US20180289309A1/en" TargetMode="External"/><Relationship Id="rId4" Type="http://schemas.openxmlformats.org/officeDocument/2006/relationships/hyperlink" Target="https://www.youtube.com/watch?v=kgRgcmiS-v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www.microsoft.com/en-us/research/project/project-emm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parkinsonsnewstoday.com/parkinsons-disease-symptoms/" TargetMode="External"/><Relationship Id="rId4" Type="http://schemas.openxmlformats.org/officeDocument/2006/relationships/hyperlink" Target="https://www.parkinsons.org.uk/information-and-support/tremor" TargetMode="External"/><Relationship Id="rId5" Type="http://schemas.openxmlformats.org/officeDocument/2006/relationships/hyperlink" Target="https://www.parkinsons.org.uk/information-and-support/tremor" TargetMode="External"/><Relationship Id="rId6" Type="http://schemas.openxmlformats.org/officeDocument/2006/relationships/hyperlink" Target="https://www.ninds.nih.gov/Disorders/Patient-Caregiver-Education/Fact-Sheets/Tremor-Fact-Sheet#7" TargetMode="External"/><Relationship Id="rId7" Type="http://schemas.openxmlformats.org/officeDocument/2006/relationships/hyperlink" Target="https://www.parkinsons.org.uk/information-and-support/tremo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g7e388976e3_0_104"/>
          <p:cNvPicPr preferRelativeResize="0"/>
          <p:nvPr/>
        </p:nvPicPr>
        <p:blipFill>
          <a:blip r:embed="rId3">
            <a:alphaModFix/>
          </a:blip>
          <a:stretch>
            <a:fillRect/>
          </a:stretch>
        </p:blipFill>
        <p:spPr>
          <a:xfrm>
            <a:off x="7089675" y="3166450"/>
            <a:ext cx="4874576" cy="3592375"/>
          </a:xfrm>
          <a:prstGeom prst="rect">
            <a:avLst/>
          </a:prstGeom>
          <a:noFill/>
          <a:ln>
            <a:noFill/>
          </a:ln>
        </p:spPr>
      </p:pic>
      <p:sp>
        <p:nvSpPr>
          <p:cNvPr id="210" name="Google Shape;210;g7e388976e3_0_104"/>
          <p:cNvSpPr txBox="1"/>
          <p:nvPr/>
        </p:nvSpPr>
        <p:spPr>
          <a:xfrm>
            <a:off x="513700" y="344300"/>
            <a:ext cx="6502200" cy="9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300">
                <a:solidFill>
                  <a:srgbClr val="FF0000"/>
                </a:solidFill>
                <a:latin typeface="Calibri"/>
                <a:ea typeface="Calibri"/>
                <a:cs typeface="Calibri"/>
                <a:sym typeface="Calibri"/>
              </a:rPr>
              <a:t>Design Innovation Summer Award (DISA) 2019</a:t>
            </a:r>
            <a:endParaRPr b="1" sz="4300">
              <a:solidFill>
                <a:srgbClr val="FF0000"/>
              </a:solidFill>
              <a:latin typeface="Calibri"/>
              <a:ea typeface="Calibri"/>
              <a:cs typeface="Calibri"/>
              <a:sym typeface="Calibri"/>
            </a:endParaRPr>
          </a:p>
        </p:txBody>
      </p:sp>
      <p:sp>
        <p:nvSpPr>
          <p:cNvPr id="211" name="Google Shape;211;g7e388976e3_0_104"/>
          <p:cNvSpPr txBox="1"/>
          <p:nvPr/>
        </p:nvSpPr>
        <p:spPr>
          <a:xfrm>
            <a:off x="545325" y="2115225"/>
            <a:ext cx="6197100" cy="44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latin typeface="Calibri"/>
                <a:ea typeface="Calibri"/>
                <a:cs typeface="Calibri"/>
                <a:sym typeface="Calibri"/>
              </a:rPr>
              <a:t>Problem Statement:</a:t>
            </a:r>
            <a:endParaRPr b="1" sz="2800">
              <a:latin typeface="Calibri"/>
              <a:ea typeface="Calibri"/>
              <a:cs typeface="Calibri"/>
              <a:sym typeface="Calibri"/>
            </a:endParaRPr>
          </a:p>
          <a:p>
            <a:pPr indent="0" lvl="0" marL="0" rtl="0" algn="l">
              <a:spcBef>
                <a:spcPts val="0"/>
              </a:spcBef>
              <a:spcAft>
                <a:spcPts val="0"/>
              </a:spcAft>
              <a:buNone/>
            </a:pPr>
            <a:r>
              <a:rPr i="1" lang="en-US" sz="2800">
                <a:latin typeface="Calibri"/>
                <a:ea typeface="Calibri"/>
                <a:cs typeface="Calibri"/>
                <a:sym typeface="Calibri"/>
              </a:rPr>
              <a:t>Wearable Glove to Reduce Tremors</a:t>
            </a:r>
            <a:endParaRPr i="1" sz="2800">
              <a:latin typeface="Calibri"/>
              <a:ea typeface="Calibri"/>
              <a:cs typeface="Calibri"/>
              <a:sym typeface="Calibri"/>
            </a:endParaRPr>
          </a:p>
          <a:p>
            <a:pPr indent="0" lvl="0" marL="0" rtl="0" algn="l">
              <a:spcBef>
                <a:spcPts val="0"/>
              </a:spcBef>
              <a:spcAft>
                <a:spcPts val="0"/>
              </a:spcAft>
              <a:buNone/>
            </a:pPr>
            <a:r>
              <a:t/>
            </a:r>
            <a:endParaRPr b="1" sz="2800">
              <a:latin typeface="Calibri"/>
              <a:ea typeface="Calibri"/>
              <a:cs typeface="Calibri"/>
              <a:sym typeface="Calibri"/>
            </a:endParaRPr>
          </a:p>
          <a:p>
            <a:pPr indent="0" lvl="0" marL="0" rtl="0" algn="l">
              <a:spcBef>
                <a:spcPts val="0"/>
              </a:spcBef>
              <a:spcAft>
                <a:spcPts val="0"/>
              </a:spcAft>
              <a:buNone/>
            </a:pPr>
            <a:r>
              <a:rPr b="1" lang="en-US" sz="2800">
                <a:latin typeface="Calibri"/>
                <a:ea typeface="Calibri"/>
                <a:cs typeface="Calibri"/>
                <a:sym typeface="Calibri"/>
              </a:rPr>
              <a:t>Faculty Mentor:</a:t>
            </a:r>
            <a:br>
              <a:rPr lang="en-US" sz="2800">
                <a:latin typeface="Calibri"/>
                <a:ea typeface="Calibri"/>
                <a:cs typeface="Calibri"/>
                <a:sym typeface="Calibri"/>
              </a:rPr>
            </a:br>
            <a:r>
              <a:rPr i="1" lang="en-US" sz="2800">
                <a:latin typeface="Calibri"/>
                <a:ea typeface="Calibri"/>
                <a:cs typeface="Calibri"/>
                <a:sym typeface="Calibri"/>
              </a:rPr>
              <a:t>Prof. M. Balakrishnan</a:t>
            </a:r>
            <a:endParaRPr i="1"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a:p>
            <a:pPr indent="0" lvl="0" marL="0" rtl="0" algn="l">
              <a:spcBef>
                <a:spcPts val="0"/>
              </a:spcBef>
              <a:spcAft>
                <a:spcPts val="0"/>
              </a:spcAft>
              <a:buNone/>
            </a:pPr>
            <a:r>
              <a:rPr b="1" lang="en-US" sz="2800">
                <a:latin typeface="Calibri"/>
                <a:ea typeface="Calibri"/>
                <a:cs typeface="Calibri"/>
                <a:sym typeface="Calibri"/>
              </a:rPr>
              <a:t>Team:</a:t>
            </a:r>
            <a:endParaRPr b="1" sz="2800">
              <a:latin typeface="Calibri"/>
              <a:ea typeface="Calibri"/>
              <a:cs typeface="Calibri"/>
              <a:sym typeface="Calibri"/>
            </a:endParaRPr>
          </a:p>
          <a:p>
            <a:pPr indent="-406400" lvl="0" marL="457200" rtl="0" algn="l">
              <a:spcBef>
                <a:spcPts val="0"/>
              </a:spcBef>
              <a:spcAft>
                <a:spcPts val="0"/>
              </a:spcAft>
              <a:buSzPts val="2800"/>
              <a:buFont typeface="Calibri"/>
              <a:buAutoNum type="arabicPeriod"/>
            </a:pPr>
            <a:r>
              <a:rPr i="1" lang="en-US" sz="2800">
                <a:latin typeface="Calibri"/>
                <a:ea typeface="Calibri"/>
                <a:cs typeface="Calibri"/>
                <a:sym typeface="Calibri"/>
              </a:rPr>
              <a:t>Rachit Jain		2018ME10032</a:t>
            </a:r>
            <a:endParaRPr i="1" sz="2800">
              <a:latin typeface="Calibri"/>
              <a:ea typeface="Calibri"/>
              <a:cs typeface="Calibri"/>
              <a:sym typeface="Calibri"/>
            </a:endParaRPr>
          </a:p>
          <a:p>
            <a:pPr indent="-406400" lvl="0" marL="457200" rtl="0" algn="l">
              <a:spcBef>
                <a:spcPts val="0"/>
              </a:spcBef>
              <a:spcAft>
                <a:spcPts val="0"/>
              </a:spcAft>
              <a:buSzPts val="2800"/>
              <a:buFont typeface="Calibri"/>
              <a:buAutoNum type="arabicPeriod"/>
            </a:pPr>
            <a:r>
              <a:rPr i="1" lang="en-US" sz="2800">
                <a:latin typeface="Calibri"/>
                <a:ea typeface="Calibri"/>
                <a:cs typeface="Calibri"/>
                <a:sym typeface="Calibri"/>
              </a:rPr>
              <a:t>Chirag Bansal	2018CS50402</a:t>
            </a:r>
            <a:endParaRPr i="1" sz="2800">
              <a:latin typeface="Calibri"/>
              <a:ea typeface="Calibri"/>
              <a:cs typeface="Calibri"/>
              <a:sym typeface="Calibri"/>
            </a:endParaRPr>
          </a:p>
          <a:p>
            <a:pPr indent="-406400" lvl="0" marL="457200" rtl="0" algn="l">
              <a:spcBef>
                <a:spcPts val="0"/>
              </a:spcBef>
              <a:spcAft>
                <a:spcPts val="0"/>
              </a:spcAft>
              <a:buSzPts val="2800"/>
              <a:buFont typeface="Calibri"/>
              <a:buAutoNum type="arabicPeriod"/>
            </a:pPr>
            <a:r>
              <a:rPr i="1" lang="en-US" sz="2800">
                <a:latin typeface="Calibri"/>
                <a:ea typeface="Calibri"/>
                <a:cs typeface="Calibri"/>
                <a:sym typeface="Calibri"/>
              </a:rPr>
              <a:t>Ishan Jain		2018EE10545</a:t>
            </a:r>
            <a:endParaRPr i="1" sz="2800">
              <a:latin typeface="Calibri"/>
              <a:ea typeface="Calibri"/>
              <a:cs typeface="Calibri"/>
              <a:sym typeface="Calibri"/>
            </a:endParaRPr>
          </a:p>
        </p:txBody>
      </p:sp>
      <p:pic>
        <p:nvPicPr>
          <p:cNvPr id="212" name="Google Shape;212;g7e388976e3_0_104"/>
          <p:cNvPicPr preferRelativeResize="0"/>
          <p:nvPr/>
        </p:nvPicPr>
        <p:blipFill>
          <a:blip r:embed="rId4">
            <a:alphaModFix/>
          </a:blip>
          <a:stretch>
            <a:fillRect/>
          </a:stretch>
        </p:blipFill>
        <p:spPr>
          <a:xfrm>
            <a:off x="9793622" y="115701"/>
            <a:ext cx="2170628" cy="2974550"/>
          </a:xfrm>
          <a:prstGeom prst="rect">
            <a:avLst/>
          </a:prstGeom>
          <a:noFill/>
          <a:ln>
            <a:noFill/>
          </a:ln>
        </p:spPr>
      </p:pic>
      <p:pic>
        <p:nvPicPr>
          <p:cNvPr id="213" name="Google Shape;213;g7e388976e3_0_104"/>
          <p:cNvPicPr preferRelativeResize="0"/>
          <p:nvPr/>
        </p:nvPicPr>
        <p:blipFill>
          <a:blip r:embed="rId5">
            <a:alphaModFix/>
          </a:blip>
          <a:stretch>
            <a:fillRect/>
          </a:stretch>
        </p:blipFill>
        <p:spPr>
          <a:xfrm>
            <a:off x="7244500" y="396600"/>
            <a:ext cx="2396725" cy="231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52bfa3ffb1_0_217"/>
          <p:cNvSpPr txBox="1"/>
          <p:nvPr>
            <p:ph idx="1" type="body"/>
          </p:nvPr>
        </p:nvSpPr>
        <p:spPr>
          <a:xfrm>
            <a:off x="838200" y="1690825"/>
            <a:ext cx="10515600" cy="477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200">
                <a:highlight>
                  <a:srgbClr val="FFFFFF"/>
                </a:highlight>
                <a:latin typeface="Arial"/>
                <a:ea typeface="Arial"/>
                <a:cs typeface="Arial"/>
                <a:sym typeface="Arial"/>
              </a:rPr>
              <a:t>Further study of tremors and their behaviour, application of accelerometers, MEMs and Arduinos was the next step. After that we will develop a program that will identify whether the movement is voluntary or involuntary. We would try and apply the concept of gyroscope according to the behaviour of tremors. Using a tremor mimicking device and repeated trial and analysis, we would work out the correct positioning and optimum spin and other specifications of the gyroscope to make our results and progress better. We will then identify a portable power source that can power all the electrical components. </a:t>
            </a:r>
            <a:endParaRPr sz="22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2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200">
                <a:highlight>
                  <a:srgbClr val="FFFFFF"/>
                </a:highlight>
                <a:latin typeface="Arial"/>
                <a:ea typeface="Arial"/>
                <a:cs typeface="Arial"/>
                <a:sym typeface="Arial"/>
              </a:rPr>
              <a:t>The research paper “Mechatronics device for tremor Sensing” with reference URL: </a:t>
            </a:r>
            <a:r>
              <a:rPr lang="en-US" sz="2200" u="sng">
                <a:solidFill>
                  <a:schemeClr val="hlink"/>
                </a:solidFill>
                <a:highlight>
                  <a:srgbClr val="FFFFFF"/>
                </a:highlight>
                <a:latin typeface="Arial"/>
                <a:ea typeface="Arial"/>
                <a:cs typeface="Arial"/>
                <a:sym typeface="Arial"/>
                <a:hlinkClick r:id="rId3"/>
              </a:rPr>
              <a:t>https://ieeexplore.ieee.org/document/7012806</a:t>
            </a:r>
            <a:r>
              <a:rPr lang="en-US" sz="2200">
                <a:highlight>
                  <a:srgbClr val="FFFFFF"/>
                </a:highlight>
                <a:latin typeface="Arial"/>
                <a:ea typeface="Arial"/>
                <a:cs typeface="Arial"/>
                <a:sym typeface="Arial"/>
              </a:rPr>
              <a:t>, came in very handy during the next steps to be followed up.</a:t>
            </a:r>
            <a:endParaRPr sz="2200">
              <a:latin typeface="Arial"/>
              <a:ea typeface="Arial"/>
              <a:cs typeface="Arial"/>
              <a:sym typeface="Arial"/>
            </a:endParaRPr>
          </a:p>
        </p:txBody>
      </p:sp>
      <p:sp>
        <p:nvSpPr>
          <p:cNvPr id="308" name="Google Shape;308;g52bfa3ffb1_0_21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0C343D"/>
                </a:solidFill>
              </a:rPr>
              <a:t>Next in line...</a:t>
            </a:r>
            <a:endParaRPr b="1">
              <a:solidFill>
                <a:srgbClr val="0C343D"/>
              </a:solidFill>
            </a:endParaRPr>
          </a:p>
        </p:txBody>
      </p:sp>
      <p:sp>
        <p:nvSpPr>
          <p:cNvPr id="309" name="Google Shape;309;g52bfa3ffb1_0_217"/>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
          <p:cNvSpPr txBox="1"/>
          <p:nvPr>
            <p:ph type="title"/>
          </p:nvPr>
        </p:nvSpPr>
        <p:spPr>
          <a:xfrm>
            <a:off x="415600" y="3647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a:solidFill>
                  <a:srgbClr val="002060"/>
                </a:solidFill>
              </a:rPr>
              <a:t>Vibration Analysis:</a:t>
            </a:r>
            <a:endParaRPr b="1">
              <a:solidFill>
                <a:srgbClr val="002060"/>
              </a:solidFill>
            </a:endParaRPr>
          </a:p>
        </p:txBody>
      </p:sp>
      <p:sp>
        <p:nvSpPr>
          <p:cNvPr id="315" name="Google Shape;315;p5"/>
          <p:cNvSpPr txBox="1"/>
          <p:nvPr>
            <p:ph idx="1" type="body"/>
          </p:nvPr>
        </p:nvSpPr>
        <p:spPr>
          <a:xfrm>
            <a:off x="415600" y="1308024"/>
            <a:ext cx="11360700" cy="5232600"/>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Clr>
                <a:srgbClr val="000000"/>
              </a:buClr>
              <a:buSzPts val="2000"/>
              <a:buChar char="●"/>
            </a:pPr>
            <a:r>
              <a:rPr lang="en-US" sz="2000">
                <a:solidFill>
                  <a:srgbClr val="000000"/>
                </a:solidFill>
                <a:highlight>
                  <a:srgbClr val="FFFFFF"/>
                </a:highlight>
              </a:rPr>
              <a:t>Vibration is most commonly measured using a </a:t>
            </a:r>
            <a:r>
              <a:rPr lang="en-US" sz="2000" u="sng">
                <a:solidFill>
                  <a:srgbClr val="002060"/>
                </a:solidFill>
                <a:highlight>
                  <a:srgbClr val="FFFFFF"/>
                </a:highlight>
              </a:rPr>
              <a:t>ceramic piezoelectric sensor</a:t>
            </a:r>
            <a:r>
              <a:rPr lang="en-US" sz="2000">
                <a:solidFill>
                  <a:srgbClr val="000000"/>
                </a:solidFill>
                <a:highlight>
                  <a:srgbClr val="FFFFFF"/>
                </a:highlight>
              </a:rPr>
              <a:t> or </a:t>
            </a:r>
            <a:r>
              <a:rPr b="1" lang="en-US" sz="2000">
                <a:solidFill>
                  <a:srgbClr val="002060"/>
                </a:solidFill>
                <a:highlight>
                  <a:srgbClr val="FFFFFF"/>
                </a:highlight>
              </a:rPr>
              <a:t>accelerometer</a:t>
            </a:r>
            <a:endParaRPr b="1" sz="2000">
              <a:solidFill>
                <a:srgbClr val="002060"/>
              </a:solidFill>
              <a:highlight>
                <a:srgbClr val="FFFFFF"/>
              </a:highlight>
            </a:endParaRPr>
          </a:p>
          <a:p>
            <a:pPr indent="-355600" lvl="0" marL="457200" rtl="0" algn="l">
              <a:lnSpc>
                <a:spcPct val="115000"/>
              </a:lnSpc>
              <a:spcBef>
                <a:spcPts val="0"/>
              </a:spcBef>
              <a:spcAft>
                <a:spcPts val="0"/>
              </a:spcAft>
              <a:buClr>
                <a:srgbClr val="000000"/>
              </a:buClr>
              <a:buSzPts val="2000"/>
              <a:buChar char="●"/>
            </a:pPr>
            <a:r>
              <a:rPr lang="en-US" sz="2000">
                <a:solidFill>
                  <a:srgbClr val="000000"/>
                </a:solidFill>
                <a:highlight>
                  <a:srgbClr val="FFFFFF"/>
                </a:highlight>
              </a:rPr>
              <a:t>Accelerometer is a sensor that measures the dynamic acceleration of a physical device as a </a:t>
            </a:r>
            <a:endParaRPr sz="2000">
              <a:solidFill>
                <a:srgbClr val="000000"/>
              </a:solidFill>
              <a:highlight>
                <a:srgbClr val="FFFFFF"/>
              </a:highlight>
            </a:endParaRPr>
          </a:p>
          <a:p>
            <a:pPr indent="-355600" lvl="1" marL="914400" rtl="0" algn="l">
              <a:lnSpc>
                <a:spcPct val="115000"/>
              </a:lnSpc>
              <a:spcBef>
                <a:spcPts val="0"/>
              </a:spcBef>
              <a:spcAft>
                <a:spcPts val="0"/>
              </a:spcAft>
              <a:buClr>
                <a:srgbClr val="000000"/>
              </a:buClr>
              <a:buSzPts val="2000"/>
              <a:buChar char="○"/>
            </a:pPr>
            <a:r>
              <a:rPr lang="en-US" sz="2000">
                <a:solidFill>
                  <a:srgbClr val="000000"/>
                </a:solidFill>
                <a:highlight>
                  <a:srgbClr val="FFFFFF"/>
                </a:highlight>
              </a:rPr>
              <a:t>Pulse: Digital Accelerometer</a:t>
            </a:r>
            <a:endParaRPr sz="2000">
              <a:solidFill>
                <a:srgbClr val="000000"/>
              </a:solidFill>
              <a:highlight>
                <a:srgbClr val="FFFFFF"/>
              </a:highlight>
            </a:endParaRPr>
          </a:p>
          <a:p>
            <a:pPr indent="-355600" lvl="1" marL="914400" rtl="0" algn="l">
              <a:lnSpc>
                <a:spcPct val="115000"/>
              </a:lnSpc>
              <a:spcBef>
                <a:spcPts val="0"/>
              </a:spcBef>
              <a:spcAft>
                <a:spcPts val="0"/>
              </a:spcAft>
              <a:buClr>
                <a:srgbClr val="002060"/>
              </a:buClr>
              <a:buSzPts val="2000"/>
              <a:buChar char="○"/>
            </a:pPr>
            <a:r>
              <a:rPr b="1" lang="en-US" sz="2000">
                <a:solidFill>
                  <a:srgbClr val="002060"/>
                </a:solidFill>
                <a:highlight>
                  <a:srgbClr val="FFFFFF"/>
                </a:highlight>
              </a:rPr>
              <a:t>Continuous Voltage: Analog Accelerometer</a:t>
            </a:r>
            <a:endParaRPr sz="2000">
              <a:solidFill>
                <a:srgbClr val="000000"/>
              </a:solidFill>
              <a:highlight>
                <a:srgbClr val="FFFFFF"/>
              </a:highlight>
            </a:endParaRPr>
          </a:p>
          <a:p>
            <a:pPr indent="-355600" lvl="0" marL="457200" rtl="0" algn="l">
              <a:lnSpc>
                <a:spcPct val="115000"/>
              </a:lnSpc>
              <a:spcBef>
                <a:spcPts val="0"/>
              </a:spcBef>
              <a:spcAft>
                <a:spcPts val="0"/>
              </a:spcAft>
              <a:buClr>
                <a:srgbClr val="002060"/>
              </a:buClr>
              <a:buSzPts val="2000"/>
              <a:buChar char="●"/>
            </a:pPr>
            <a:r>
              <a:rPr lang="en-US" sz="2000">
                <a:solidFill>
                  <a:srgbClr val="000000"/>
                </a:solidFill>
                <a:highlight>
                  <a:srgbClr val="FFFFFF"/>
                </a:highlight>
              </a:rPr>
              <a:t>We would have to use a triaxial accelerometer, this accelerometer can create a 3D vector of acceleration in the form of orthogonal components</a:t>
            </a:r>
            <a:endParaRPr sz="2000">
              <a:solidFill>
                <a:srgbClr val="000000"/>
              </a:solidFill>
              <a:highlight>
                <a:srgbClr val="FFFFFF"/>
              </a:highlight>
            </a:endParaRPr>
          </a:p>
          <a:p>
            <a:pPr indent="-355600" lvl="0" marL="457200" rtl="0" algn="l">
              <a:lnSpc>
                <a:spcPct val="115000"/>
              </a:lnSpc>
              <a:spcBef>
                <a:spcPts val="0"/>
              </a:spcBef>
              <a:spcAft>
                <a:spcPts val="0"/>
              </a:spcAft>
              <a:buClr>
                <a:srgbClr val="002060"/>
              </a:buClr>
              <a:buSzPts val="2000"/>
              <a:buChar char="●"/>
            </a:pPr>
            <a:r>
              <a:rPr lang="en-US" sz="2000">
                <a:solidFill>
                  <a:srgbClr val="000000"/>
                </a:solidFill>
                <a:highlight>
                  <a:srgbClr val="FFFFFF"/>
                </a:highlight>
              </a:rPr>
              <a:t>Involuntary movements such as </a:t>
            </a:r>
            <a:r>
              <a:rPr b="1" lang="en-US" sz="2000">
                <a:solidFill>
                  <a:srgbClr val="002060"/>
                </a:solidFill>
                <a:highlight>
                  <a:srgbClr val="FFFFFF"/>
                </a:highlight>
              </a:rPr>
              <a:t>tremors</a:t>
            </a:r>
            <a:r>
              <a:rPr lang="en-US" sz="2000">
                <a:solidFill>
                  <a:srgbClr val="000000"/>
                </a:solidFill>
                <a:highlight>
                  <a:srgbClr val="FFFFFF"/>
                </a:highlight>
              </a:rPr>
              <a:t> are nearly periodic and roughly sinusoidal in nature</a:t>
            </a:r>
            <a:endParaRPr sz="2000">
              <a:solidFill>
                <a:srgbClr val="000000"/>
              </a:solidFill>
              <a:highlight>
                <a:srgbClr val="FFFFFF"/>
              </a:highlight>
            </a:endParaRPr>
          </a:p>
          <a:p>
            <a:pPr indent="-355600" lvl="0" marL="457200" rtl="0" algn="l">
              <a:lnSpc>
                <a:spcPct val="115000"/>
              </a:lnSpc>
              <a:spcBef>
                <a:spcPts val="0"/>
              </a:spcBef>
              <a:spcAft>
                <a:spcPts val="0"/>
              </a:spcAft>
              <a:buClr>
                <a:srgbClr val="002060"/>
              </a:buClr>
              <a:buSzPts val="2000"/>
              <a:buChar char="●"/>
            </a:pPr>
            <a:r>
              <a:rPr lang="en-US" sz="2000">
                <a:solidFill>
                  <a:srgbClr val="000000"/>
                </a:solidFill>
                <a:highlight>
                  <a:srgbClr val="FFFFFF"/>
                </a:highlight>
              </a:rPr>
              <a:t>Frequency of tremors can be classified into 3 categories:</a:t>
            </a:r>
            <a:endParaRPr sz="2000">
              <a:solidFill>
                <a:srgbClr val="000000"/>
              </a:solidFill>
              <a:highlight>
                <a:srgbClr val="FFFFFF"/>
              </a:highlight>
            </a:endParaRPr>
          </a:p>
          <a:p>
            <a:pPr indent="-355600" lvl="1" marL="914400" rtl="0" algn="l">
              <a:lnSpc>
                <a:spcPct val="115000"/>
              </a:lnSpc>
              <a:spcBef>
                <a:spcPts val="0"/>
              </a:spcBef>
              <a:spcAft>
                <a:spcPts val="0"/>
              </a:spcAft>
              <a:buClr>
                <a:srgbClr val="002060"/>
              </a:buClr>
              <a:buSzPts val="2000"/>
              <a:buChar char="○"/>
            </a:pPr>
            <a:r>
              <a:rPr lang="en-US" sz="2000">
                <a:solidFill>
                  <a:srgbClr val="000000"/>
                </a:solidFill>
                <a:highlight>
                  <a:srgbClr val="FFFFFF"/>
                </a:highlight>
              </a:rPr>
              <a:t>Slow 			(3-5 Hz)</a:t>
            </a:r>
            <a:endParaRPr sz="2000">
              <a:solidFill>
                <a:srgbClr val="000000"/>
              </a:solidFill>
              <a:highlight>
                <a:srgbClr val="FFFFFF"/>
              </a:highlight>
            </a:endParaRPr>
          </a:p>
          <a:p>
            <a:pPr indent="-355600" lvl="1" marL="914400" rtl="0" algn="l">
              <a:lnSpc>
                <a:spcPct val="115000"/>
              </a:lnSpc>
              <a:spcBef>
                <a:spcPts val="0"/>
              </a:spcBef>
              <a:spcAft>
                <a:spcPts val="0"/>
              </a:spcAft>
              <a:buClr>
                <a:srgbClr val="002060"/>
              </a:buClr>
              <a:buSzPts val="2000"/>
              <a:buChar char="○"/>
            </a:pPr>
            <a:r>
              <a:rPr lang="en-US" sz="2000">
                <a:solidFill>
                  <a:srgbClr val="000000"/>
                </a:solidFill>
                <a:highlight>
                  <a:srgbClr val="FFFFFF"/>
                </a:highlight>
              </a:rPr>
              <a:t>Intermediate 	(5-8 Hz)</a:t>
            </a:r>
            <a:endParaRPr sz="2000">
              <a:solidFill>
                <a:srgbClr val="000000"/>
              </a:solidFill>
              <a:highlight>
                <a:srgbClr val="FFFFFF"/>
              </a:highlight>
            </a:endParaRPr>
          </a:p>
          <a:p>
            <a:pPr indent="-355600" lvl="1" marL="914400" rtl="0" algn="l">
              <a:lnSpc>
                <a:spcPct val="115000"/>
              </a:lnSpc>
              <a:spcBef>
                <a:spcPts val="0"/>
              </a:spcBef>
              <a:spcAft>
                <a:spcPts val="0"/>
              </a:spcAft>
              <a:buClr>
                <a:srgbClr val="002060"/>
              </a:buClr>
              <a:buSzPts val="2000"/>
              <a:buChar char="○"/>
            </a:pPr>
            <a:r>
              <a:rPr lang="en-US" sz="2000">
                <a:solidFill>
                  <a:srgbClr val="000000"/>
                </a:solidFill>
                <a:highlight>
                  <a:srgbClr val="FFFFFF"/>
                </a:highlight>
              </a:rPr>
              <a:t>Rapid 			(9-12 Hz)</a:t>
            </a:r>
            <a:endParaRPr sz="2000">
              <a:solidFill>
                <a:srgbClr val="000000"/>
              </a:solidFill>
              <a:highlight>
                <a:srgbClr val="FFFFFF"/>
              </a:highlight>
            </a:endParaRPr>
          </a:p>
          <a:p>
            <a:pPr indent="-355600" lvl="0" marL="457200" rtl="0" algn="l">
              <a:lnSpc>
                <a:spcPct val="115000"/>
              </a:lnSpc>
              <a:spcBef>
                <a:spcPts val="0"/>
              </a:spcBef>
              <a:spcAft>
                <a:spcPts val="0"/>
              </a:spcAft>
              <a:buClr>
                <a:srgbClr val="002060"/>
              </a:buClr>
              <a:buSzPts val="2000"/>
              <a:buChar char="●"/>
            </a:pPr>
            <a:r>
              <a:rPr lang="en-US" sz="2000">
                <a:solidFill>
                  <a:srgbClr val="000000"/>
                </a:solidFill>
                <a:highlight>
                  <a:srgbClr val="FFFFFF"/>
                </a:highlight>
              </a:rPr>
              <a:t>As we want an accelerometer that is not that bulky and can be easily carried, we would need to use MEMS (Micro Electromechanical Systems) due to their small size, mass, volume with a very low power consumption and cost</a:t>
            </a:r>
            <a:endParaRPr sz="2000">
              <a:solidFill>
                <a:srgbClr val="000000"/>
              </a:solidFill>
              <a:highlight>
                <a:srgbClr val="FFFFFF"/>
              </a:highlight>
            </a:endParaRPr>
          </a:p>
        </p:txBody>
      </p:sp>
      <p:sp>
        <p:nvSpPr>
          <p:cNvPr id="316" name="Google Shape;316;p5"/>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52bfa3ffb1_0_308"/>
          <p:cNvSpPr txBox="1"/>
          <p:nvPr/>
        </p:nvSpPr>
        <p:spPr>
          <a:xfrm>
            <a:off x="9287225" y="842325"/>
            <a:ext cx="2694600" cy="23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Accelerometers and Gyroscopes seemed the best way to go forward with the design of the prototype.</a:t>
            </a:r>
            <a:endParaRPr sz="2200">
              <a:latin typeface="Calibri"/>
              <a:ea typeface="Calibri"/>
              <a:cs typeface="Calibri"/>
              <a:sym typeface="Calibri"/>
            </a:endParaRPr>
          </a:p>
        </p:txBody>
      </p:sp>
      <p:pic>
        <p:nvPicPr>
          <p:cNvPr id="323" name="Google Shape;323;g52bfa3ffb1_0_308"/>
          <p:cNvPicPr preferRelativeResize="0"/>
          <p:nvPr/>
        </p:nvPicPr>
        <p:blipFill>
          <a:blip r:embed="rId3">
            <a:alphaModFix/>
          </a:blip>
          <a:stretch>
            <a:fillRect/>
          </a:stretch>
        </p:blipFill>
        <p:spPr>
          <a:xfrm>
            <a:off x="152400" y="152400"/>
            <a:ext cx="8991600" cy="3714750"/>
          </a:xfrm>
          <a:prstGeom prst="rect">
            <a:avLst/>
          </a:prstGeom>
          <a:noFill/>
          <a:ln>
            <a:noFill/>
          </a:ln>
        </p:spPr>
      </p:pic>
      <p:pic>
        <p:nvPicPr>
          <p:cNvPr id="324" name="Google Shape;324;g52bfa3ffb1_0_308"/>
          <p:cNvPicPr preferRelativeResize="0"/>
          <p:nvPr/>
        </p:nvPicPr>
        <p:blipFill>
          <a:blip r:embed="rId4">
            <a:alphaModFix/>
          </a:blip>
          <a:stretch>
            <a:fillRect/>
          </a:stretch>
        </p:blipFill>
        <p:spPr>
          <a:xfrm>
            <a:off x="1576388" y="5271800"/>
            <a:ext cx="9039225" cy="1304925"/>
          </a:xfrm>
          <a:prstGeom prst="rect">
            <a:avLst/>
          </a:prstGeom>
          <a:noFill/>
          <a:ln>
            <a:noFill/>
          </a:ln>
        </p:spPr>
      </p:pic>
      <p:sp>
        <p:nvSpPr>
          <p:cNvPr id="325" name="Google Shape;325;g52bfa3ffb1_0_308"/>
          <p:cNvSpPr txBox="1"/>
          <p:nvPr/>
        </p:nvSpPr>
        <p:spPr>
          <a:xfrm>
            <a:off x="373625" y="4102525"/>
            <a:ext cx="11532000" cy="9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Their advantages and disadvantages, compared with the other equipments available in the market, were deeply discussed.</a:t>
            </a:r>
            <a:endParaRPr sz="2200">
              <a:latin typeface="Calibri"/>
              <a:ea typeface="Calibri"/>
              <a:cs typeface="Calibri"/>
              <a:sym typeface="Calibri"/>
            </a:endParaRPr>
          </a:p>
        </p:txBody>
      </p:sp>
      <p:sp>
        <p:nvSpPr>
          <p:cNvPr id="326" name="Google Shape;326;g52bfa3ffb1_0_308"/>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6"/>
          <p:cNvPicPr preferRelativeResize="0"/>
          <p:nvPr/>
        </p:nvPicPr>
        <p:blipFill rotWithShape="1">
          <a:blip r:embed="rId3">
            <a:alphaModFix/>
          </a:blip>
          <a:srcRect b="0" l="0" r="0" t="0"/>
          <a:stretch/>
        </p:blipFill>
        <p:spPr>
          <a:xfrm>
            <a:off x="1573458" y="430267"/>
            <a:ext cx="9045102" cy="5519401"/>
          </a:xfrm>
          <a:prstGeom prst="rect">
            <a:avLst/>
          </a:prstGeom>
          <a:noFill/>
          <a:ln>
            <a:noFill/>
          </a:ln>
        </p:spPr>
      </p:pic>
      <p:sp>
        <p:nvSpPr>
          <p:cNvPr id="332" name="Google Shape;332;p6"/>
          <p:cNvSpPr txBox="1"/>
          <p:nvPr/>
        </p:nvSpPr>
        <p:spPr>
          <a:xfrm>
            <a:off x="4155625" y="5949675"/>
            <a:ext cx="3730800" cy="4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Arial"/>
                <a:ea typeface="Arial"/>
                <a:cs typeface="Arial"/>
                <a:sym typeface="Arial"/>
              </a:rPr>
              <a:t>ACCELEROMETER</a:t>
            </a:r>
            <a:endParaRPr b="0" i="0" sz="3000" u="none" cap="none" strike="noStrike">
              <a:solidFill>
                <a:srgbClr val="000000"/>
              </a:solidFill>
              <a:latin typeface="Arial"/>
              <a:ea typeface="Arial"/>
              <a:cs typeface="Arial"/>
              <a:sym typeface="Arial"/>
            </a:endParaRPr>
          </a:p>
        </p:txBody>
      </p:sp>
      <p:sp>
        <p:nvSpPr>
          <p:cNvPr id="333" name="Google Shape;333;p6"/>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7"/>
          <p:cNvSpPr txBox="1"/>
          <p:nvPr>
            <p:ph idx="1" type="body"/>
          </p:nvPr>
        </p:nvSpPr>
        <p:spPr>
          <a:xfrm>
            <a:off x="383225" y="436375"/>
            <a:ext cx="8657400" cy="2148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400"/>
              <a:buNone/>
            </a:pPr>
            <a:r>
              <a:rPr lang="en-US">
                <a:solidFill>
                  <a:srgbClr val="000000"/>
                </a:solidFill>
              </a:rPr>
              <a:t>We feel initially it is better to use </a:t>
            </a:r>
            <a:r>
              <a:rPr b="1" lang="en-US">
                <a:solidFill>
                  <a:srgbClr val="000000"/>
                </a:solidFill>
              </a:rPr>
              <a:t>arduino</a:t>
            </a:r>
            <a:r>
              <a:rPr lang="en-US">
                <a:solidFill>
                  <a:srgbClr val="000000"/>
                </a:solidFill>
              </a:rPr>
              <a:t> as their advance functionality will help us a lot. If we are using an arduino, the triaxial accelerometer we would be using is ADXL 345 or ADXL335 (or a similar product).</a:t>
            </a:r>
            <a:endParaRPr>
              <a:solidFill>
                <a:srgbClr val="000000"/>
              </a:solidFill>
            </a:endParaRPr>
          </a:p>
        </p:txBody>
      </p:sp>
      <p:pic>
        <p:nvPicPr>
          <p:cNvPr id="339" name="Google Shape;339;p7"/>
          <p:cNvPicPr preferRelativeResize="0"/>
          <p:nvPr/>
        </p:nvPicPr>
        <p:blipFill rotWithShape="1">
          <a:blip r:embed="rId3">
            <a:alphaModFix/>
          </a:blip>
          <a:srcRect b="0" l="0" r="0" t="0"/>
          <a:stretch/>
        </p:blipFill>
        <p:spPr>
          <a:xfrm>
            <a:off x="8778876" y="-108351"/>
            <a:ext cx="3237450" cy="3237450"/>
          </a:xfrm>
          <a:prstGeom prst="rect">
            <a:avLst/>
          </a:prstGeom>
          <a:noFill/>
          <a:ln>
            <a:noFill/>
          </a:ln>
        </p:spPr>
      </p:pic>
      <p:pic>
        <p:nvPicPr>
          <p:cNvPr id="340" name="Google Shape;340;p7"/>
          <p:cNvPicPr preferRelativeResize="0"/>
          <p:nvPr/>
        </p:nvPicPr>
        <p:blipFill rotWithShape="1">
          <a:blip r:embed="rId4">
            <a:alphaModFix/>
          </a:blip>
          <a:srcRect b="0" l="0" r="0" t="0"/>
          <a:stretch/>
        </p:blipFill>
        <p:spPr>
          <a:xfrm>
            <a:off x="353925" y="3321300"/>
            <a:ext cx="3144025" cy="2813900"/>
          </a:xfrm>
          <a:prstGeom prst="rect">
            <a:avLst/>
          </a:prstGeom>
          <a:noFill/>
          <a:ln>
            <a:noFill/>
          </a:ln>
        </p:spPr>
      </p:pic>
      <p:sp>
        <p:nvSpPr>
          <p:cNvPr id="341" name="Google Shape;341;p7"/>
          <p:cNvSpPr txBox="1"/>
          <p:nvPr/>
        </p:nvSpPr>
        <p:spPr>
          <a:xfrm>
            <a:off x="3970150" y="3543700"/>
            <a:ext cx="7887900" cy="236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2060"/>
                </a:solidFill>
                <a:highlight>
                  <a:srgbClr val="FFFFFF"/>
                </a:highlight>
                <a:latin typeface="Arial"/>
                <a:ea typeface="Arial"/>
                <a:cs typeface="Arial"/>
                <a:sym typeface="Arial"/>
              </a:rPr>
              <a:t>Bandwidth</a:t>
            </a:r>
            <a:r>
              <a:rPr b="1" i="0" lang="en-US" sz="2400" u="none" cap="none" strike="noStrike">
                <a:solidFill>
                  <a:srgbClr val="0000FF"/>
                </a:solidFill>
                <a:highlight>
                  <a:srgbClr val="FFFFFF"/>
                </a:highlight>
                <a:latin typeface="Arial"/>
                <a:ea typeface="Arial"/>
                <a:cs typeface="Arial"/>
                <a:sym typeface="Arial"/>
              </a:rPr>
              <a:t> -</a:t>
            </a:r>
            <a:r>
              <a:rPr b="0" i="0" lang="en-US" sz="2400" u="none" cap="none" strike="noStrike">
                <a:solidFill>
                  <a:schemeClr val="dk1"/>
                </a:solidFill>
                <a:highlight>
                  <a:srgbClr val="FFFFFF"/>
                </a:highlight>
                <a:latin typeface="Arial"/>
                <a:ea typeface="Arial"/>
                <a:cs typeface="Arial"/>
                <a:sym typeface="Arial"/>
              </a:rPr>
              <a:t> This refers to the </a:t>
            </a:r>
            <a:r>
              <a:rPr b="0" i="0" lang="en-US" sz="2400" u="sng" cap="none" strike="noStrike">
                <a:solidFill>
                  <a:srgbClr val="002060"/>
                </a:solidFill>
                <a:highlight>
                  <a:srgbClr val="FFFFFF"/>
                </a:highlight>
                <a:latin typeface="Arial"/>
                <a:ea typeface="Arial"/>
                <a:cs typeface="Arial"/>
                <a:sym typeface="Arial"/>
              </a:rPr>
              <a:t>amount of times per second you can take a reliable acceleration reading</a:t>
            </a:r>
            <a:r>
              <a:rPr b="0" i="0" lang="en-US" sz="2400" u="none" cap="none" strike="noStrike">
                <a:solidFill>
                  <a:schemeClr val="dk1"/>
                </a:solidFill>
                <a:highlight>
                  <a:srgbClr val="FFFFFF"/>
                </a:highlight>
                <a:latin typeface="Arial"/>
                <a:ea typeface="Arial"/>
                <a:cs typeface="Arial"/>
                <a:sym typeface="Arial"/>
              </a:rPr>
              <a:t>. For slow moving, tilt sensing applications, a bandwidth of 50Hz will probably suffice. If you intend to do </a:t>
            </a:r>
            <a:r>
              <a:rPr b="0" i="0" lang="en-US" sz="2400" u="sng" cap="none" strike="noStrike">
                <a:solidFill>
                  <a:srgbClr val="002060"/>
                </a:solidFill>
                <a:highlight>
                  <a:srgbClr val="FFFFFF"/>
                </a:highlight>
                <a:latin typeface="Arial"/>
                <a:ea typeface="Arial"/>
                <a:cs typeface="Arial"/>
                <a:sym typeface="Arial"/>
              </a:rPr>
              <a:t>vibration measurement</a:t>
            </a:r>
            <a:r>
              <a:rPr b="0" i="0" lang="en-US" sz="2400" u="none" cap="none" strike="noStrike">
                <a:solidFill>
                  <a:schemeClr val="dk1"/>
                </a:solidFill>
                <a:highlight>
                  <a:srgbClr val="FFFFFF"/>
                </a:highlight>
                <a:latin typeface="Arial"/>
                <a:ea typeface="Arial"/>
                <a:cs typeface="Arial"/>
                <a:sym typeface="Arial"/>
              </a:rPr>
              <a:t>, or control a fast moving machine, you will want a </a:t>
            </a:r>
            <a:r>
              <a:rPr b="1" i="0" lang="en-US" sz="2400" u="none" cap="none" strike="noStrike">
                <a:solidFill>
                  <a:srgbClr val="002060"/>
                </a:solidFill>
                <a:highlight>
                  <a:srgbClr val="FFFFFF"/>
                </a:highlight>
                <a:latin typeface="Arial"/>
                <a:ea typeface="Arial"/>
                <a:cs typeface="Arial"/>
                <a:sym typeface="Arial"/>
              </a:rPr>
              <a:t>bandwidth of several hundred Hz</a:t>
            </a:r>
            <a:r>
              <a:rPr b="0" i="0" lang="en-US" sz="2400" u="none" cap="none" strike="noStrike">
                <a:solidFill>
                  <a:schemeClr val="dk1"/>
                </a:solidFill>
                <a:highlight>
                  <a:srgbClr val="FFFFFF"/>
                </a:highlight>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sp>
        <p:nvSpPr>
          <p:cNvPr id="342" name="Google Shape;342;p7"/>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8"/>
          <p:cNvSpPr txBox="1"/>
          <p:nvPr>
            <p:ph type="title"/>
          </p:nvPr>
        </p:nvSpPr>
        <p:spPr>
          <a:xfrm>
            <a:off x="415600" y="244750"/>
            <a:ext cx="101673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a:solidFill>
                  <a:srgbClr val="002060"/>
                </a:solidFill>
              </a:rPr>
              <a:t>Detection of tremors</a:t>
            </a:r>
            <a:endParaRPr b="1">
              <a:solidFill>
                <a:srgbClr val="002060"/>
              </a:solidFill>
            </a:endParaRPr>
          </a:p>
        </p:txBody>
      </p:sp>
      <p:sp>
        <p:nvSpPr>
          <p:cNvPr id="348" name="Google Shape;348;p8"/>
          <p:cNvSpPr txBox="1"/>
          <p:nvPr>
            <p:ph idx="1" type="body"/>
          </p:nvPr>
        </p:nvSpPr>
        <p:spPr>
          <a:xfrm>
            <a:off x="415650" y="1039750"/>
            <a:ext cx="11360700" cy="23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Char char="●"/>
            </a:pPr>
            <a:r>
              <a:rPr lang="en-US">
                <a:solidFill>
                  <a:srgbClr val="000000"/>
                </a:solidFill>
              </a:rPr>
              <a:t>Would </a:t>
            </a:r>
            <a:r>
              <a:rPr b="1" lang="en-US">
                <a:solidFill>
                  <a:srgbClr val="1E4E79"/>
                </a:solidFill>
              </a:rPr>
              <a:t>contact institutions/organisations</a:t>
            </a:r>
            <a:r>
              <a:rPr lang="en-US">
                <a:solidFill>
                  <a:srgbClr val="000000"/>
                </a:solidFill>
              </a:rPr>
              <a:t> mentioned ahead, where research and analysis </a:t>
            </a:r>
            <a:r>
              <a:rPr lang="en-US">
                <a:solidFill>
                  <a:schemeClr val="dk1"/>
                </a:solidFill>
              </a:rPr>
              <a:t>on the data o</a:t>
            </a:r>
            <a:r>
              <a:rPr lang="en-US"/>
              <a:t>f </a:t>
            </a:r>
            <a:r>
              <a:rPr lang="en-US" u="sng">
                <a:solidFill>
                  <a:srgbClr val="002060"/>
                </a:solidFill>
              </a:rPr>
              <a:t>actual Parkinson’s patients</a:t>
            </a:r>
            <a:r>
              <a:rPr lang="en-US"/>
              <a:t> </a:t>
            </a:r>
            <a:r>
              <a:rPr lang="en-US">
                <a:solidFill>
                  <a:srgbClr val="000000"/>
                </a:solidFill>
              </a:rPr>
              <a:t>is done</a:t>
            </a:r>
            <a:r>
              <a:rPr lang="en-US"/>
              <a:t>.</a:t>
            </a:r>
            <a:endParaRPr>
              <a:solidFill>
                <a:srgbClr val="000000"/>
              </a:solidFill>
            </a:endParaRPr>
          </a:p>
          <a:p>
            <a:pPr indent="-381000" lvl="0" marL="457200" rtl="0" algn="l">
              <a:lnSpc>
                <a:spcPct val="115000"/>
              </a:lnSpc>
              <a:spcBef>
                <a:spcPts val="0"/>
              </a:spcBef>
              <a:spcAft>
                <a:spcPts val="0"/>
              </a:spcAft>
              <a:buClr>
                <a:srgbClr val="000000"/>
              </a:buClr>
              <a:buSzPts val="2400"/>
              <a:buChar char="●"/>
            </a:pPr>
            <a:r>
              <a:rPr lang="en-US">
                <a:solidFill>
                  <a:srgbClr val="000000"/>
                </a:solidFill>
              </a:rPr>
              <a:t>We can then, based on that, create a programme that would decide the spin axis and the </a:t>
            </a:r>
            <a:r>
              <a:rPr lang="en-US" u="sng">
                <a:solidFill>
                  <a:srgbClr val="002060"/>
                </a:solidFill>
              </a:rPr>
              <a:t>spin speed for the gyroscopes</a:t>
            </a:r>
            <a:endParaRPr u="sng">
              <a:solidFill>
                <a:srgbClr val="002060"/>
              </a:solidFill>
            </a:endParaRPr>
          </a:p>
          <a:p>
            <a:pPr indent="-381000" lvl="0" marL="457200" rtl="0" algn="l">
              <a:lnSpc>
                <a:spcPct val="115000"/>
              </a:lnSpc>
              <a:spcBef>
                <a:spcPts val="0"/>
              </a:spcBef>
              <a:spcAft>
                <a:spcPts val="0"/>
              </a:spcAft>
              <a:buClr>
                <a:srgbClr val="000000"/>
              </a:buClr>
              <a:buSzPts val="2400"/>
              <a:buChar char="●"/>
            </a:pPr>
            <a:r>
              <a:rPr lang="en-US">
                <a:solidFill>
                  <a:srgbClr val="000000"/>
                </a:solidFill>
              </a:rPr>
              <a:t>Spinning of the gyroscopes would be done accordingly</a:t>
            </a:r>
            <a:endParaRPr>
              <a:solidFill>
                <a:srgbClr val="000000"/>
              </a:solidFill>
            </a:endParaRPr>
          </a:p>
        </p:txBody>
      </p:sp>
      <p:pic>
        <p:nvPicPr>
          <p:cNvPr id="349" name="Google Shape;349;p8"/>
          <p:cNvPicPr preferRelativeResize="0"/>
          <p:nvPr/>
        </p:nvPicPr>
        <p:blipFill rotWithShape="1">
          <a:blip r:embed="rId3">
            <a:alphaModFix/>
          </a:blip>
          <a:srcRect b="3633" l="1381" r="1962" t="5274"/>
          <a:stretch/>
        </p:blipFill>
        <p:spPr>
          <a:xfrm>
            <a:off x="1358475" y="3436150"/>
            <a:ext cx="9753801" cy="3023650"/>
          </a:xfrm>
          <a:prstGeom prst="rect">
            <a:avLst/>
          </a:prstGeom>
          <a:noFill/>
          <a:ln>
            <a:noFill/>
          </a:ln>
        </p:spPr>
      </p:pic>
      <p:sp>
        <p:nvSpPr>
          <p:cNvPr id="350" name="Google Shape;350;p8"/>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00000"/>
              </a:lnSpc>
              <a:spcBef>
                <a:spcPts val="0"/>
              </a:spcBef>
              <a:spcAft>
                <a:spcPts val="0"/>
              </a:spcAft>
              <a:buSzPts val="3700"/>
              <a:buNone/>
            </a:pPr>
            <a:r>
              <a:rPr b="1" lang="en-US">
                <a:solidFill>
                  <a:srgbClr val="002060"/>
                </a:solidFill>
              </a:rPr>
              <a:t>Gyroscopic Stabilizers</a:t>
            </a:r>
            <a:endParaRPr b="1">
              <a:solidFill>
                <a:srgbClr val="002060"/>
              </a:solidFill>
            </a:endParaRPr>
          </a:p>
        </p:txBody>
      </p:sp>
      <p:sp>
        <p:nvSpPr>
          <p:cNvPr id="356" name="Google Shape;356;p9"/>
          <p:cNvSpPr txBox="1"/>
          <p:nvPr>
            <p:ph idx="1" type="body"/>
          </p:nvPr>
        </p:nvSpPr>
        <p:spPr>
          <a:xfrm>
            <a:off x="815300" y="2557425"/>
            <a:ext cx="4059300" cy="2907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SzPts val="2400"/>
              <a:buNone/>
            </a:pPr>
            <a:r>
              <a:rPr lang="en-US" sz="2800">
                <a:solidFill>
                  <a:srgbClr val="000000"/>
                </a:solidFill>
              </a:rPr>
              <a:t>They are gyroscopes, which when rotated or moved, produce a </a:t>
            </a:r>
            <a:r>
              <a:rPr b="1" lang="en-US" sz="2800">
                <a:solidFill>
                  <a:srgbClr val="002060"/>
                </a:solidFill>
              </a:rPr>
              <a:t>restabilizing torque</a:t>
            </a:r>
            <a:r>
              <a:rPr lang="en-US" sz="2800">
                <a:solidFill>
                  <a:srgbClr val="000000"/>
                </a:solidFill>
              </a:rPr>
              <a:t> to </a:t>
            </a:r>
            <a:r>
              <a:rPr lang="en-US" sz="2800" u="sng">
                <a:solidFill>
                  <a:srgbClr val="002060"/>
                </a:solidFill>
              </a:rPr>
              <a:t>oppose the movement</a:t>
            </a:r>
            <a:r>
              <a:rPr lang="en-US" sz="2800">
                <a:solidFill>
                  <a:srgbClr val="000000"/>
                </a:solidFill>
              </a:rPr>
              <a:t>.</a:t>
            </a:r>
            <a:endParaRPr sz="2800">
              <a:solidFill>
                <a:srgbClr val="000000"/>
              </a:solidFill>
            </a:endParaRPr>
          </a:p>
        </p:txBody>
      </p:sp>
      <p:pic>
        <p:nvPicPr>
          <p:cNvPr id="357" name="Google Shape;357;p9"/>
          <p:cNvPicPr preferRelativeResize="0"/>
          <p:nvPr/>
        </p:nvPicPr>
        <p:blipFill rotWithShape="1">
          <a:blip r:embed="rId3">
            <a:alphaModFix/>
          </a:blip>
          <a:srcRect b="0" l="0" r="4370" t="2950"/>
          <a:stretch/>
        </p:blipFill>
        <p:spPr>
          <a:xfrm>
            <a:off x="5036425" y="1835125"/>
            <a:ext cx="6882475" cy="4351600"/>
          </a:xfrm>
          <a:prstGeom prst="rect">
            <a:avLst/>
          </a:prstGeom>
          <a:noFill/>
          <a:ln>
            <a:noFill/>
          </a:ln>
        </p:spPr>
      </p:pic>
      <p:sp>
        <p:nvSpPr>
          <p:cNvPr id="358" name="Google Shape;358;p9"/>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0"/>
          <p:cNvSpPr txBox="1"/>
          <p:nvPr>
            <p:ph type="title"/>
          </p:nvPr>
        </p:nvSpPr>
        <p:spPr>
          <a:xfrm>
            <a:off x="491800" y="5933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a:solidFill>
                  <a:srgbClr val="002060"/>
                </a:solidFill>
              </a:rPr>
              <a:t>Functioning of Gyroscopes:</a:t>
            </a:r>
            <a:endParaRPr b="1">
              <a:solidFill>
                <a:srgbClr val="002060"/>
              </a:solidFill>
            </a:endParaRPr>
          </a:p>
        </p:txBody>
      </p:sp>
      <p:sp>
        <p:nvSpPr>
          <p:cNvPr id="364" name="Google Shape;364;p10"/>
          <p:cNvSpPr txBox="1"/>
          <p:nvPr>
            <p:ph idx="1" type="body"/>
          </p:nvPr>
        </p:nvSpPr>
        <p:spPr>
          <a:xfrm>
            <a:off x="415650" y="1536633"/>
            <a:ext cx="11360700" cy="4555200"/>
          </a:xfrm>
          <a:prstGeom prst="rect">
            <a:avLst/>
          </a:prstGeom>
          <a:noFill/>
          <a:ln>
            <a:noFill/>
          </a:ln>
        </p:spPr>
        <p:txBody>
          <a:bodyPr anchorCtr="0" anchor="t" bIns="121900" lIns="121900" spcFirstLastPara="1" rIns="121900" wrap="square" tIns="121900">
            <a:noAutofit/>
          </a:bodyPr>
          <a:lstStyle/>
          <a:p>
            <a:pPr indent="-393700" lvl="0" marL="457200" rtl="0" algn="l">
              <a:lnSpc>
                <a:spcPct val="115000"/>
              </a:lnSpc>
              <a:spcBef>
                <a:spcPts val="0"/>
              </a:spcBef>
              <a:spcAft>
                <a:spcPts val="0"/>
              </a:spcAft>
              <a:buClr>
                <a:srgbClr val="000000"/>
              </a:buClr>
              <a:buSzPts val="2600"/>
              <a:buChar char="●"/>
            </a:pPr>
            <a:r>
              <a:rPr lang="en-US" sz="2600">
                <a:solidFill>
                  <a:srgbClr val="000000"/>
                </a:solidFill>
              </a:rPr>
              <a:t>There are 3 axes in a gyroscope</a:t>
            </a:r>
            <a:endParaRPr sz="2600">
              <a:solidFill>
                <a:srgbClr val="000000"/>
              </a:solidFill>
            </a:endParaRPr>
          </a:p>
          <a:p>
            <a:pPr indent="-393700" lvl="0" marL="457200" rtl="0" algn="l">
              <a:lnSpc>
                <a:spcPct val="115000"/>
              </a:lnSpc>
              <a:spcBef>
                <a:spcPts val="0"/>
              </a:spcBef>
              <a:spcAft>
                <a:spcPts val="0"/>
              </a:spcAft>
              <a:buSzPts val="2600"/>
              <a:buChar char="●"/>
            </a:pPr>
            <a:r>
              <a:rPr lang="en-US" sz="2600">
                <a:solidFill>
                  <a:srgbClr val="000000"/>
                </a:solidFill>
              </a:rPr>
              <a:t>It </a:t>
            </a:r>
            <a:r>
              <a:rPr lang="en-US" sz="2600" u="sng">
                <a:solidFill>
                  <a:srgbClr val="002060"/>
                </a:solidFill>
              </a:rPr>
              <a:t>rotates</a:t>
            </a:r>
            <a:r>
              <a:rPr lang="en-US" sz="2600">
                <a:solidFill>
                  <a:srgbClr val="000000"/>
                </a:solidFill>
              </a:rPr>
              <a:t> about the “spin axis”, with the</a:t>
            </a:r>
            <a:r>
              <a:rPr lang="en-US" sz="2600"/>
              <a:t> </a:t>
            </a:r>
            <a:r>
              <a:rPr lang="en-US" sz="2600" u="sng">
                <a:solidFill>
                  <a:srgbClr val="002060"/>
                </a:solidFill>
              </a:rPr>
              <a:t>applied external force</a:t>
            </a:r>
            <a:r>
              <a:rPr lang="en-US" sz="2600">
                <a:solidFill>
                  <a:srgbClr val="000000"/>
                </a:solidFill>
              </a:rPr>
              <a:t> and the</a:t>
            </a:r>
            <a:r>
              <a:rPr lang="en-US" sz="2600"/>
              <a:t> </a:t>
            </a:r>
            <a:r>
              <a:rPr lang="en-US" sz="2600" u="sng">
                <a:solidFill>
                  <a:srgbClr val="002060"/>
                </a:solidFill>
              </a:rPr>
              <a:t>movement of gyroscope</a:t>
            </a:r>
            <a:r>
              <a:rPr lang="en-US" sz="2600"/>
              <a:t> </a:t>
            </a:r>
            <a:r>
              <a:rPr lang="en-US" sz="2600">
                <a:solidFill>
                  <a:srgbClr val="000000"/>
                </a:solidFill>
              </a:rPr>
              <a:t>happening at the “input axis”</a:t>
            </a:r>
            <a:endParaRPr sz="2600">
              <a:solidFill>
                <a:srgbClr val="000000"/>
              </a:solidFill>
            </a:endParaRPr>
          </a:p>
          <a:p>
            <a:pPr indent="-393700" lvl="0" marL="457200" rtl="0" algn="l">
              <a:lnSpc>
                <a:spcPct val="115000"/>
              </a:lnSpc>
              <a:spcBef>
                <a:spcPts val="0"/>
              </a:spcBef>
              <a:spcAft>
                <a:spcPts val="0"/>
              </a:spcAft>
              <a:buClr>
                <a:srgbClr val="000000"/>
              </a:buClr>
              <a:buSzPts val="2600"/>
              <a:buChar char="●"/>
            </a:pPr>
            <a:r>
              <a:rPr lang="en-US" sz="2600">
                <a:solidFill>
                  <a:srgbClr val="000000"/>
                </a:solidFill>
              </a:rPr>
              <a:t>There is a precision axis, if we </a:t>
            </a:r>
            <a:r>
              <a:rPr b="1" lang="en-US" sz="2600">
                <a:solidFill>
                  <a:srgbClr val="002060"/>
                </a:solidFill>
              </a:rPr>
              <a:t>lock that axis</a:t>
            </a:r>
            <a:r>
              <a:rPr lang="en-US" sz="2600">
                <a:solidFill>
                  <a:srgbClr val="000000"/>
                </a:solidFill>
              </a:rPr>
              <a:t>, there will be no restoring torque provided by the gyroscope.</a:t>
            </a:r>
            <a:endParaRPr sz="2600">
              <a:solidFill>
                <a:srgbClr val="000000"/>
              </a:solidFill>
            </a:endParaRPr>
          </a:p>
          <a:p>
            <a:pPr indent="-393700" lvl="0" marL="457200" rtl="0" algn="l">
              <a:lnSpc>
                <a:spcPct val="115000"/>
              </a:lnSpc>
              <a:spcBef>
                <a:spcPts val="0"/>
              </a:spcBef>
              <a:spcAft>
                <a:spcPts val="0"/>
              </a:spcAft>
              <a:buClr>
                <a:srgbClr val="000000"/>
              </a:buClr>
              <a:buSzPts val="2600"/>
              <a:buChar char="●"/>
            </a:pPr>
            <a:r>
              <a:rPr lang="en-US" sz="2600">
                <a:solidFill>
                  <a:srgbClr val="000000"/>
                </a:solidFill>
              </a:rPr>
              <a:t>Rotating a high speed gyroscope is really difficult because it has a very high angular momentum and changing that momentum would take a lot of force</a:t>
            </a:r>
            <a:endParaRPr sz="2600">
              <a:solidFill>
                <a:srgbClr val="000000"/>
              </a:solidFill>
            </a:endParaRPr>
          </a:p>
          <a:p>
            <a:pPr indent="-393700" lvl="0" marL="457200" rtl="0" algn="l">
              <a:lnSpc>
                <a:spcPct val="115000"/>
              </a:lnSpc>
              <a:spcBef>
                <a:spcPts val="0"/>
              </a:spcBef>
              <a:spcAft>
                <a:spcPts val="0"/>
              </a:spcAft>
              <a:buClr>
                <a:srgbClr val="000000"/>
              </a:buClr>
              <a:buSzPts val="2600"/>
              <a:buChar char="●"/>
            </a:pPr>
            <a:r>
              <a:rPr lang="en-US" sz="2600">
                <a:solidFill>
                  <a:srgbClr val="000000"/>
                </a:solidFill>
              </a:rPr>
              <a:t>So based on whether it is voluntary movement or a tremor we would lock and unlock the axis.</a:t>
            </a:r>
            <a:endParaRPr sz="2600">
              <a:solidFill>
                <a:srgbClr val="000000"/>
              </a:solidFill>
            </a:endParaRPr>
          </a:p>
        </p:txBody>
      </p:sp>
      <p:sp>
        <p:nvSpPr>
          <p:cNvPr id="365" name="Google Shape;365;p10"/>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1"/>
          <p:cNvSpPr txBox="1"/>
          <p:nvPr>
            <p:ph idx="1" type="body"/>
          </p:nvPr>
        </p:nvSpPr>
        <p:spPr>
          <a:xfrm>
            <a:off x="248100" y="228425"/>
            <a:ext cx="11695800" cy="19329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2100"/>
              </a:spcAft>
              <a:buSzPts val="2400"/>
              <a:buNone/>
            </a:pPr>
            <a:r>
              <a:rPr lang="en-US" sz="2200">
                <a:solidFill>
                  <a:srgbClr val="000000"/>
                </a:solidFill>
                <a:latin typeface="Calibri"/>
                <a:ea typeface="Calibri"/>
                <a:cs typeface="Calibri"/>
                <a:sym typeface="Calibri"/>
              </a:rPr>
              <a:t>Whenever there is external rotation it exerts a torque on the gyroscope, thus causing it to rotate. The gyroscope as a result, exerts an equivalent torque in the opposite direction which helps in stabilizing the tremor. Notice that if the gyroscope is not allowed to rotate about the horizontal axis, there will be no restabilizing torque.</a:t>
            </a:r>
            <a:endParaRPr sz="2200">
              <a:solidFill>
                <a:srgbClr val="000000"/>
              </a:solidFill>
              <a:latin typeface="Calibri"/>
              <a:ea typeface="Calibri"/>
              <a:cs typeface="Calibri"/>
              <a:sym typeface="Calibri"/>
            </a:endParaRPr>
          </a:p>
        </p:txBody>
      </p:sp>
      <p:pic>
        <p:nvPicPr>
          <p:cNvPr id="371" name="Google Shape;371;p11"/>
          <p:cNvPicPr preferRelativeResize="0"/>
          <p:nvPr/>
        </p:nvPicPr>
        <p:blipFill rotWithShape="1">
          <a:blip r:embed="rId3">
            <a:alphaModFix/>
          </a:blip>
          <a:srcRect b="0" l="0" r="0" t="0"/>
          <a:stretch/>
        </p:blipFill>
        <p:spPr>
          <a:xfrm rot="-5400000">
            <a:off x="4091537" y="-203737"/>
            <a:ext cx="4313725" cy="9043850"/>
          </a:xfrm>
          <a:prstGeom prst="rect">
            <a:avLst/>
          </a:prstGeom>
          <a:noFill/>
          <a:ln>
            <a:noFill/>
          </a:ln>
        </p:spPr>
      </p:pic>
      <p:sp>
        <p:nvSpPr>
          <p:cNvPr id="372" name="Google Shape;372;p11"/>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12"/>
          <p:cNvPicPr preferRelativeResize="0"/>
          <p:nvPr/>
        </p:nvPicPr>
        <p:blipFill rotWithShape="1">
          <a:blip r:embed="rId3">
            <a:alphaModFix/>
          </a:blip>
          <a:srcRect b="0" l="0" r="0" t="0"/>
          <a:stretch/>
        </p:blipFill>
        <p:spPr>
          <a:xfrm>
            <a:off x="0" y="0"/>
            <a:ext cx="12192001" cy="3980625"/>
          </a:xfrm>
          <a:prstGeom prst="rect">
            <a:avLst/>
          </a:prstGeom>
          <a:noFill/>
          <a:ln>
            <a:noFill/>
          </a:ln>
        </p:spPr>
      </p:pic>
      <p:pic>
        <p:nvPicPr>
          <p:cNvPr id="379" name="Google Shape;379;p12"/>
          <p:cNvPicPr preferRelativeResize="0"/>
          <p:nvPr/>
        </p:nvPicPr>
        <p:blipFill rotWithShape="1">
          <a:blip r:embed="rId4">
            <a:alphaModFix/>
          </a:blip>
          <a:srcRect b="0" l="0" r="0" t="0"/>
          <a:stretch/>
        </p:blipFill>
        <p:spPr>
          <a:xfrm>
            <a:off x="6709377" y="3403300"/>
            <a:ext cx="5046350" cy="3299525"/>
          </a:xfrm>
          <a:prstGeom prst="rect">
            <a:avLst/>
          </a:prstGeom>
          <a:noFill/>
          <a:ln>
            <a:noFill/>
          </a:ln>
        </p:spPr>
      </p:pic>
      <p:sp>
        <p:nvSpPr>
          <p:cNvPr id="380" name="Google Shape;380;p12"/>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grpSp>
        <p:nvGrpSpPr>
          <p:cNvPr id="219" name="Google Shape;219;p1"/>
          <p:cNvGrpSpPr/>
          <p:nvPr/>
        </p:nvGrpSpPr>
        <p:grpSpPr>
          <a:xfrm>
            <a:off x="5694340" y="871916"/>
            <a:ext cx="6089650" cy="5570763"/>
            <a:chOff x="0" y="680"/>
            <a:chExt cx="6089650" cy="5570763"/>
          </a:xfrm>
        </p:grpSpPr>
        <p:cxnSp>
          <p:nvCxnSpPr>
            <p:cNvPr id="220" name="Google Shape;220;p1"/>
            <p:cNvCxnSpPr/>
            <p:nvPr/>
          </p:nvCxnSpPr>
          <p:spPr>
            <a:xfrm>
              <a:off x="0" y="680"/>
              <a:ext cx="6089650"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221" name="Google Shape;221;p1"/>
            <p:cNvSpPr/>
            <p:nvPr/>
          </p:nvSpPr>
          <p:spPr>
            <a:xfrm>
              <a:off x="0" y="680"/>
              <a:ext cx="6089650" cy="111415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txBox="1"/>
            <p:nvPr/>
          </p:nvSpPr>
          <p:spPr>
            <a:xfrm>
              <a:off x="0" y="680"/>
              <a:ext cx="6089650" cy="111415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rgbClr val="00B050"/>
                </a:buClr>
                <a:buSzPts val="2000"/>
                <a:buFont typeface="Times New Roman"/>
                <a:buNone/>
              </a:pPr>
              <a:r>
                <a:rPr b="1" i="0" lang="en-US" sz="2000" u="none" cap="none" strike="noStrike">
                  <a:solidFill>
                    <a:srgbClr val="00B050"/>
                  </a:solidFill>
                  <a:latin typeface="Times New Roman"/>
                  <a:ea typeface="Times New Roman"/>
                  <a:cs typeface="Times New Roman"/>
                  <a:sym typeface="Times New Roman"/>
                </a:rPr>
                <a:t>Essential Tremors</a:t>
              </a:r>
              <a:r>
                <a:rPr b="0" i="0" lang="en-US" sz="2000" u="none" cap="none" strike="noStrike">
                  <a:solidFill>
                    <a:srgbClr val="00B050"/>
                  </a:solidFill>
                  <a:latin typeface="Times New Roman"/>
                  <a:ea typeface="Times New Roman"/>
                  <a:cs typeface="Times New Roman"/>
                  <a:sym typeface="Times New Roman"/>
                </a:rPr>
                <a:t> </a:t>
              </a:r>
              <a:r>
                <a:rPr b="0" i="0" lang="en-US" sz="2000" u="none" cap="none" strike="noStrike">
                  <a:solidFill>
                    <a:schemeClr val="dk1"/>
                  </a:solidFill>
                  <a:latin typeface="Times New Roman"/>
                  <a:ea typeface="Times New Roman"/>
                  <a:cs typeface="Times New Roman"/>
                  <a:sym typeface="Times New Roman"/>
                </a:rPr>
                <a:t>and tremors in diseases like Parkinson’s Disease, Multiple Sclerosis, Huntington’s Disease, etc. </a:t>
              </a:r>
              <a:r>
                <a:rPr b="1" i="0" lang="en-US" sz="2000" u="none" cap="none" strike="noStrike">
                  <a:solidFill>
                    <a:srgbClr val="00B050"/>
                  </a:solidFill>
                  <a:latin typeface="Times New Roman"/>
                  <a:ea typeface="Times New Roman"/>
                  <a:cs typeface="Times New Roman"/>
                  <a:sym typeface="Times New Roman"/>
                </a:rPr>
                <a:t>significantly impact </a:t>
              </a:r>
              <a:r>
                <a:rPr b="0" i="0" lang="en-US" sz="2000" u="none" cap="none" strike="noStrike">
                  <a:solidFill>
                    <a:schemeClr val="dk1"/>
                  </a:solidFill>
                  <a:latin typeface="Times New Roman"/>
                  <a:ea typeface="Times New Roman"/>
                  <a:cs typeface="Times New Roman"/>
                  <a:sym typeface="Times New Roman"/>
                </a:rPr>
                <a:t>the quality of life</a:t>
              </a:r>
              <a:endParaRPr b="0" i="0" sz="1400" u="none" cap="none" strike="noStrike">
                <a:solidFill>
                  <a:srgbClr val="000000"/>
                </a:solidFill>
                <a:latin typeface="Arial"/>
                <a:ea typeface="Arial"/>
                <a:cs typeface="Arial"/>
                <a:sym typeface="Arial"/>
              </a:endParaRPr>
            </a:p>
          </p:txBody>
        </p:sp>
        <p:cxnSp>
          <p:nvCxnSpPr>
            <p:cNvPr id="223" name="Google Shape;223;p1"/>
            <p:cNvCxnSpPr/>
            <p:nvPr/>
          </p:nvCxnSpPr>
          <p:spPr>
            <a:xfrm>
              <a:off x="0" y="1114833"/>
              <a:ext cx="6089650" cy="0"/>
            </a:xfrm>
            <a:prstGeom prst="straightConnector1">
              <a:avLst/>
            </a:prstGeom>
            <a:solidFill>
              <a:srgbClr val="D77850"/>
            </a:solidFill>
            <a:ln cap="flat" cmpd="sng" w="12700">
              <a:solidFill>
                <a:srgbClr val="D77850"/>
              </a:solidFill>
              <a:prstDash val="solid"/>
              <a:miter lim="800000"/>
              <a:headEnd len="sm" w="sm" type="none"/>
              <a:tailEnd len="sm" w="sm" type="none"/>
            </a:ln>
          </p:spPr>
        </p:cxnSp>
        <p:sp>
          <p:nvSpPr>
            <p:cNvPr id="224" name="Google Shape;224;p1"/>
            <p:cNvSpPr/>
            <p:nvPr/>
          </p:nvSpPr>
          <p:spPr>
            <a:xfrm>
              <a:off x="0" y="1114833"/>
              <a:ext cx="6089650" cy="111415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txBox="1"/>
            <p:nvPr/>
          </p:nvSpPr>
          <p:spPr>
            <a:xfrm>
              <a:off x="0" y="1114833"/>
              <a:ext cx="6089650" cy="111415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These </a:t>
              </a:r>
              <a:r>
                <a:rPr b="1" i="0" lang="en-US" sz="2000" u="none" cap="none" strike="noStrike">
                  <a:solidFill>
                    <a:srgbClr val="00B050"/>
                  </a:solidFill>
                  <a:latin typeface="Times New Roman"/>
                  <a:ea typeface="Times New Roman"/>
                  <a:cs typeface="Times New Roman"/>
                  <a:sym typeface="Times New Roman"/>
                </a:rPr>
                <a:t>uncontrollable tremors </a:t>
              </a:r>
              <a:r>
                <a:rPr b="0" i="0" lang="en-US" sz="2000" u="none" cap="none" strike="noStrike">
                  <a:solidFill>
                    <a:schemeClr val="dk1"/>
                  </a:solidFill>
                  <a:latin typeface="Times New Roman"/>
                  <a:ea typeface="Times New Roman"/>
                  <a:cs typeface="Times New Roman"/>
                  <a:sym typeface="Times New Roman"/>
                </a:rPr>
                <a:t>make it almost impossible for the patients to do </a:t>
              </a:r>
              <a:r>
                <a:rPr b="1" i="0" lang="en-US" sz="2000" u="none" cap="none" strike="noStrike">
                  <a:solidFill>
                    <a:srgbClr val="00B050"/>
                  </a:solidFill>
                  <a:latin typeface="Times New Roman"/>
                  <a:ea typeface="Times New Roman"/>
                  <a:cs typeface="Times New Roman"/>
                  <a:sym typeface="Times New Roman"/>
                </a:rPr>
                <a:t>day-to-day activities </a:t>
              </a:r>
              <a:r>
                <a:rPr b="0" i="0" lang="en-US" sz="2000" u="none" cap="none" strike="noStrike">
                  <a:solidFill>
                    <a:schemeClr val="dk1"/>
                  </a:solidFill>
                  <a:latin typeface="Times New Roman"/>
                  <a:ea typeface="Times New Roman"/>
                  <a:cs typeface="Times New Roman"/>
                  <a:sym typeface="Times New Roman"/>
                </a:rPr>
                <a:t>from brushing, eating, drinking to wearing clothes</a:t>
              </a:r>
              <a:endParaRPr b="0" i="0" sz="1400" u="none" cap="none" strike="noStrike">
                <a:solidFill>
                  <a:srgbClr val="000000"/>
                </a:solidFill>
                <a:latin typeface="Arial"/>
                <a:ea typeface="Arial"/>
                <a:cs typeface="Arial"/>
                <a:sym typeface="Arial"/>
              </a:endParaRPr>
            </a:p>
          </p:txBody>
        </p:sp>
        <p:cxnSp>
          <p:nvCxnSpPr>
            <p:cNvPr id="226" name="Google Shape;226;p1"/>
            <p:cNvCxnSpPr/>
            <p:nvPr/>
          </p:nvCxnSpPr>
          <p:spPr>
            <a:xfrm>
              <a:off x="0" y="2228986"/>
              <a:ext cx="6089650" cy="0"/>
            </a:xfrm>
            <a:prstGeom prst="straightConnector1">
              <a:avLst/>
            </a:prstGeom>
            <a:solidFill>
              <a:srgbClr val="C47F6E"/>
            </a:solidFill>
            <a:ln cap="flat" cmpd="sng" w="12700">
              <a:solidFill>
                <a:srgbClr val="C47F6E"/>
              </a:solidFill>
              <a:prstDash val="solid"/>
              <a:miter lim="800000"/>
              <a:headEnd len="sm" w="sm" type="none"/>
              <a:tailEnd len="sm" w="sm" type="none"/>
            </a:ln>
          </p:spPr>
        </p:cxnSp>
        <p:sp>
          <p:nvSpPr>
            <p:cNvPr id="227" name="Google Shape;227;p1"/>
            <p:cNvSpPr/>
            <p:nvPr/>
          </p:nvSpPr>
          <p:spPr>
            <a:xfrm>
              <a:off x="0" y="2228986"/>
              <a:ext cx="6089650" cy="111415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txBox="1"/>
            <p:nvPr/>
          </p:nvSpPr>
          <p:spPr>
            <a:xfrm>
              <a:off x="0" y="2228986"/>
              <a:ext cx="6089650" cy="111415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The very grip of the hand is hugely affected. While </a:t>
              </a:r>
              <a:r>
                <a:rPr b="1" i="0" lang="en-US" sz="2000" u="none" cap="none" strike="noStrike">
                  <a:solidFill>
                    <a:srgbClr val="00B050"/>
                  </a:solidFill>
                  <a:latin typeface="Times New Roman"/>
                  <a:ea typeface="Times New Roman"/>
                  <a:cs typeface="Times New Roman"/>
                  <a:sym typeface="Times New Roman"/>
                </a:rPr>
                <a:t>drug therapy </a:t>
              </a:r>
              <a:r>
                <a:rPr b="0" i="0" lang="en-US" sz="2000" u="none" cap="none" strike="noStrike">
                  <a:solidFill>
                    <a:schemeClr val="dk1"/>
                  </a:solidFill>
                  <a:latin typeface="Times New Roman"/>
                  <a:ea typeface="Times New Roman"/>
                  <a:cs typeface="Times New Roman"/>
                  <a:sym typeface="Times New Roman"/>
                </a:rPr>
                <a:t>provides </a:t>
              </a:r>
              <a:r>
                <a:rPr b="1" i="0" lang="en-US" sz="2000" u="none" cap="none" strike="noStrike">
                  <a:solidFill>
                    <a:srgbClr val="00B050"/>
                  </a:solidFill>
                  <a:latin typeface="Times New Roman"/>
                  <a:ea typeface="Times New Roman"/>
                  <a:cs typeface="Times New Roman"/>
                  <a:sym typeface="Times New Roman"/>
                </a:rPr>
                <a:t>transient relief</a:t>
              </a:r>
              <a:r>
                <a:rPr b="0" i="0" lang="en-US" sz="2000" u="none" cap="none" strike="noStrike">
                  <a:solidFill>
                    <a:schemeClr val="dk1"/>
                  </a:solidFill>
                  <a:latin typeface="Times New Roman"/>
                  <a:ea typeface="Times New Roman"/>
                  <a:cs typeface="Times New Roman"/>
                  <a:sym typeface="Times New Roman"/>
                </a:rPr>
                <a:t>, the expense and potent side effects can be an obstacle</a:t>
              </a:r>
              <a:endParaRPr b="0" i="0" sz="1400" u="none" cap="none" strike="noStrike">
                <a:solidFill>
                  <a:srgbClr val="000000"/>
                </a:solidFill>
                <a:latin typeface="Arial"/>
                <a:ea typeface="Arial"/>
                <a:cs typeface="Arial"/>
                <a:sym typeface="Arial"/>
              </a:endParaRPr>
            </a:p>
          </p:txBody>
        </p:sp>
        <p:cxnSp>
          <p:nvCxnSpPr>
            <p:cNvPr id="229" name="Google Shape;229;p1"/>
            <p:cNvCxnSpPr/>
            <p:nvPr/>
          </p:nvCxnSpPr>
          <p:spPr>
            <a:xfrm>
              <a:off x="0" y="3343138"/>
              <a:ext cx="6089650" cy="0"/>
            </a:xfrm>
            <a:prstGeom prst="straightConnector1">
              <a:avLst/>
            </a:prstGeom>
            <a:solidFill>
              <a:srgbClr val="B38E8A"/>
            </a:solidFill>
            <a:ln cap="flat" cmpd="sng" w="12700">
              <a:solidFill>
                <a:srgbClr val="B38E8A"/>
              </a:solidFill>
              <a:prstDash val="solid"/>
              <a:miter lim="800000"/>
              <a:headEnd len="sm" w="sm" type="none"/>
              <a:tailEnd len="sm" w="sm" type="none"/>
            </a:ln>
          </p:spPr>
        </p:cxnSp>
        <p:sp>
          <p:nvSpPr>
            <p:cNvPr id="230" name="Google Shape;230;p1"/>
            <p:cNvSpPr/>
            <p:nvPr/>
          </p:nvSpPr>
          <p:spPr>
            <a:xfrm>
              <a:off x="0" y="3343138"/>
              <a:ext cx="6089650" cy="111415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txBox="1"/>
            <p:nvPr/>
          </p:nvSpPr>
          <p:spPr>
            <a:xfrm>
              <a:off x="0" y="3343138"/>
              <a:ext cx="6089650" cy="111415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Not only the patient, but his family members feel frustrated and embarrassed of his inability to have a control of his body</a:t>
              </a:r>
              <a:endParaRPr b="0" i="0" sz="1400" u="none" cap="none" strike="noStrike">
                <a:solidFill>
                  <a:srgbClr val="000000"/>
                </a:solidFill>
                <a:latin typeface="Arial"/>
                <a:ea typeface="Arial"/>
                <a:cs typeface="Arial"/>
                <a:sym typeface="Arial"/>
              </a:endParaRPr>
            </a:p>
          </p:txBody>
        </p:sp>
        <p:cxnSp>
          <p:nvCxnSpPr>
            <p:cNvPr id="232" name="Google Shape;232;p1"/>
            <p:cNvCxnSpPr/>
            <p:nvPr/>
          </p:nvCxnSpPr>
          <p:spPr>
            <a:xfrm>
              <a:off x="0" y="4457291"/>
              <a:ext cx="6089650" cy="0"/>
            </a:xfrm>
            <a:prstGeom prst="straightConnector1">
              <a:avLst/>
            </a:prstGeom>
            <a:solidFill>
              <a:srgbClr val="A4A4A4"/>
            </a:solidFill>
            <a:ln cap="flat" cmpd="sng" w="12700">
              <a:solidFill>
                <a:srgbClr val="A4A4A4"/>
              </a:solidFill>
              <a:prstDash val="solid"/>
              <a:miter lim="800000"/>
              <a:headEnd len="sm" w="sm" type="none"/>
              <a:tailEnd len="sm" w="sm" type="none"/>
            </a:ln>
          </p:spPr>
        </p:cxnSp>
        <p:sp>
          <p:nvSpPr>
            <p:cNvPr id="233" name="Google Shape;233;p1"/>
            <p:cNvSpPr/>
            <p:nvPr/>
          </p:nvSpPr>
          <p:spPr>
            <a:xfrm>
              <a:off x="0" y="4457291"/>
              <a:ext cx="6089650" cy="111415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txBox="1"/>
            <p:nvPr/>
          </p:nvSpPr>
          <p:spPr>
            <a:xfrm>
              <a:off x="0" y="4457291"/>
              <a:ext cx="6089650" cy="1114152"/>
            </a:xfrm>
            <a:prstGeom prst="rect">
              <a:avLst/>
            </a:prstGeom>
            <a:noFill/>
            <a:ln>
              <a:noFill/>
            </a:ln>
          </p:spPr>
          <p:txBody>
            <a:bodyPr anchorCtr="0" anchor="t" bIns="76200" lIns="76200" spcFirstLastPara="1" rIns="76200" wrap="square" tIns="76200">
              <a:noAutofit/>
            </a:bodyPr>
            <a:lstStyle/>
            <a:p>
              <a:pPr indent="0" lvl="0" marL="0" marR="0" rtl="0" algn="l">
                <a:lnSpc>
                  <a:spcPct val="9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It was shocking to know that out of 6-8 professors we approached for this project, 2 of them had their very close ones affected by this </a:t>
              </a:r>
              <a:r>
                <a:rPr b="1" i="0" lang="en-US" sz="2000" u="none" cap="none" strike="noStrike">
                  <a:solidFill>
                    <a:srgbClr val="00B050"/>
                  </a:solidFill>
                  <a:latin typeface="Times New Roman"/>
                  <a:ea typeface="Times New Roman"/>
                  <a:cs typeface="Times New Roman"/>
                  <a:sym typeface="Times New Roman"/>
                </a:rPr>
                <a:t>life disabling disease</a:t>
              </a:r>
              <a:endParaRPr b="0" i="0" sz="1400" u="none" cap="none" strike="noStrike">
                <a:solidFill>
                  <a:srgbClr val="000000"/>
                </a:solidFill>
                <a:latin typeface="Arial"/>
                <a:ea typeface="Arial"/>
                <a:cs typeface="Arial"/>
                <a:sym typeface="Arial"/>
              </a:endParaRPr>
            </a:p>
          </p:txBody>
        </p:sp>
      </p:grpSp>
      <p:sp>
        <p:nvSpPr>
          <p:cNvPr id="235" name="Google Shape;235;p1"/>
          <p:cNvSpPr txBox="1"/>
          <p:nvPr/>
        </p:nvSpPr>
        <p:spPr>
          <a:xfrm>
            <a:off x="787345" y="446399"/>
            <a:ext cx="4195482" cy="1459894"/>
          </a:xfrm>
          <a:prstGeom prst="rect">
            <a:avLst/>
          </a:prstGeom>
          <a:solidFill>
            <a:srgbClr val="FFF2CC"/>
          </a:solidFill>
          <a:ln cap="flat" cmpd="sng" w="19050">
            <a:solidFill>
              <a:srgbClr val="C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C00000"/>
              </a:buClr>
              <a:buSzPts val="4000"/>
              <a:buFont typeface="Calibri"/>
              <a:buNone/>
            </a:pPr>
            <a:r>
              <a:rPr b="1" i="0" lang="en-US" sz="4000" u="none" cap="none" strike="noStrike">
                <a:solidFill>
                  <a:srgbClr val="C00000"/>
                </a:solidFill>
                <a:latin typeface="Calibri"/>
                <a:ea typeface="Calibri"/>
                <a:cs typeface="Calibri"/>
                <a:sym typeface="Calibri"/>
              </a:rPr>
              <a:t>THE PROBLEM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C00000"/>
              </a:buClr>
              <a:buSzPts val="3200"/>
              <a:buFont typeface="Calibri"/>
              <a:buNone/>
            </a:pPr>
            <a:r>
              <a:rPr b="1" i="0" lang="en-US" sz="3200" u="none" cap="none" strike="noStrike">
                <a:solidFill>
                  <a:srgbClr val="C00000"/>
                </a:solidFill>
                <a:latin typeface="Calibri"/>
                <a:ea typeface="Calibri"/>
                <a:cs typeface="Calibri"/>
                <a:sym typeface="Calibri"/>
              </a:rPr>
              <a:t>WE ADDRESS</a:t>
            </a:r>
            <a:endParaRPr b="1" i="0" sz="3200" u="none" cap="none" strike="noStrike">
              <a:solidFill>
                <a:srgbClr val="C00000"/>
              </a:solidFill>
              <a:latin typeface="Calibri"/>
              <a:ea typeface="Calibri"/>
              <a:cs typeface="Calibri"/>
              <a:sym typeface="Calibri"/>
            </a:endParaRPr>
          </a:p>
        </p:txBody>
      </p:sp>
      <p:pic>
        <p:nvPicPr>
          <p:cNvPr id="236" name="Google Shape;236;p1"/>
          <p:cNvPicPr preferRelativeResize="0"/>
          <p:nvPr/>
        </p:nvPicPr>
        <p:blipFill rotWithShape="1">
          <a:blip r:embed="rId3">
            <a:alphaModFix/>
          </a:blip>
          <a:srcRect b="0" l="0" r="0" t="0"/>
          <a:stretch/>
        </p:blipFill>
        <p:spPr>
          <a:xfrm>
            <a:off x="484210" y="2018982"/>
            <a:ext cx="4614736" cy="3991745"/>
          </a:xfrm>
          <a:prstGeom prst="rect">
            <a:avLst/>
          </a:prstGeom>
          <a:noFill/>
          <a:ln>
            <a:noFill/>
          </a:ln>
        </p:spPr>
      </p:pic>
      <p:sp>
        <p:nvSpPr>
          <p:cNvPr id="237" name="Google Shape;237;p1"/>
          <p:cNvSpPr txBox="1"/>
          <p:nvPr/>
        </p:nvSpPr>
        <p:spPr>
          <a:xfrm>
            <a:off x="5594888" y="278969"/>
            <a:ext cx="6137329" cy="523220"/>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sng" cap="none" strike="noStrike">
                <a:solidFill>
                  <a:srgbClr val="833C0B"/>
                </a:solidFill>
                <a:latin typeface="Times New Roman"/>
                <a:ea typeface="Times New Roman"/>
                <a:cs typeface="Times New Roman"/>
                <a:sym typeface="Times New Roman"/>
              </a:rPr>
              <a:t>“Wearable Glove to reduce tremors”</a:t>
            </a:r>
            <a:endParaRPr b="1" i="0" sz="2800" u="sng" cap="none" strike="noStrike">
              <a:solidFill>
                <a:srgbClr val="833C0B"/>
              </a:solidFill>
              <a:latin typeface="Times New Roman"/>
              <a:ea typeface="Times New Roman"/>
              <a:cs typeface="Times New Roman"/>
              <a:sym typeface="Times New Roman"/>
            </a:endParaRPr>
          </a:p>
        </p:txBody>
      </p:sp>
      <p:sp>
        <p:nvSpPr>
          <p:cNvPr id="238" name="Google Shape;238;p1"/>
          <p:cNvSpPr txBox="1"/>
          <p:nvPr/>
        </p:nvSpPr>
        <p:spPr>
          <a:xfrm>
            <a:off x="296131" y="6119720"/>
            <a:ext cx="5327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Growth of population affected by Parkinson’s Disease</a:t>
            </a:r>
            <a:endParaRPr b="0" i="1" sz="1800" u="none" cap="none" strike="noStrike">
              <a:solidFill>
                <a:schemeClr val="dk1"/>
              </a:solidFill>
              <a:latin typeface="Calibri"/>
              <a:ea typeface="Calibri"/>
              <a:cs typeface="Calibri"/>
              <a:sym typeface="Calibri"/>
            </a:endParaRPr>
          </a:p>
        </p:txBody>
      </p:sp>
      <p:sp>
        <p:nvSpPr>
          <p:cNvPr id="239" name="Google Shape;239;p1"/>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52bfa3ffb1_0_33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solidFill>
                  <a:srgbClr val="0000FF"/>
                </a:solidFill>
                <a:latin typeface="Spectral"/>
                <a:ea typeface="Spectral"/>
                <a:cs typeface="Spectral"/>
                <a:sym typeface="Spectral"/>
              </a:rPr>
              <a:t>Collecting Database</a:t>
            </a:r>
            <a:endParaRPr b="1">
              <a:solidFill>
                <a:srgbClr val="0000FF"/>
              </a:solidFill>
              <a:latin typeface="Spectral"/>
              <a:ea typeface="Spectral"/>
              <a:cs typeface="Spectral"/>
              <a:sym typeface="Spectral"/>
            </a:endParaRPr>
          </a:p>
        </p:txBody>
      </p:sp>
      <p:sp>
        <p:nvSpPr>
          <p:cNvPr id="387" name="Google Shape;387;g52bfa3ffb1_0_333"/>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Next came the task of collecting database. False tremors stimulated by our hands were decent enough to test our model for its functioning. But, to match a new tremor pattern with the actual tremor signal obtained from a Parkinson affected patient and to do pattern matching for detecting the involuntary movements was much required.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Actual data would have increased the reliability of the project, along with giving us more sense to what we are looking for in the signals. This required medical approval and a ready device to be tested on patients; both of which required serious </a:t>
            </a:r>
            <a:r>
              <a:rPr lang="en-US"/>
              <a:t>prerequisites</a:t>
            </a:r>
            <a:r>
              <a:rPr lang="en-US"/>
              <a:t>.</a:t>
            </a:r>
            <a:endParaRPr/>
          </a:p>
        </p:txBody>
      </p:sp>
      <p:sp>
        <p:nvSpPr>
          <p:cNvPr id="388" name="Google Shape;388;g52bfa3ffb1_0_333"/>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4"/>
          <p:cNvSpPr txBox="1"/>
          <p:nvPr>
            <p:ph type="title"/>
          </p:nvPr>
        </p:nvSpPr>
        <p:spPr>
          <a:xfrm>
            <a:off x="415625" y="628354"/>
            <a:ext cx="11360700" cy="11331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a:solidFill>
                  <a:srgbClr val="002060"/>
                </a:solidFill>
              </a:rPr>
              <a:t>Research Centres in India</a:t>
            </a:r>
            <a:br>
              <a:rPr b="1" lang="en-US">
                <a:solidFill>
                  <a:srgbClr val="002060"/>
                </a:solidFill>
              </a:rPr>
            </a:br>
            <a:r>
              <a:rPr lang="en-US" sz="2400">
                <a:solidFill>
                  <a:srgbClr val="000000"/>
                </a:solidFill>
              </a:rPr>
              <a:t>Approached research centres in India working on Parkinson patients dedicatedly</a:t>
            </a:r>
            <a:endParaRPr sz="2400">
              <a:solidFill>
                <a:srgbClr val="000000"/>
              </a:solidFill>
            </a:endParaRPr>
          </a:p>
        </p:txBody>
      </p:sp>
      <p:sp>
        <p:nvSpPr>
          <p:cNvPr id="395" name="Google Shape;395;p14"/>
          <p:cNvSpPr txBox="1"/>
          <p:nvPr>
            <p:ph idx="1" type="body"/>
          </p:nvPr>
        </p:nvSpPr>
        <p:spPr>
          <a:xfrm>
            <a:off x="415675" y="2152583"/>
            <a:ext cx="11360700" cy="4555200"/>
          </a:xfrm>
          <a:prstGeom prst="rect">
            <a:avLst/>
          </a:prstGeom>
          <a:noFill/>
          <a:ln>
            <a:noFill/>
          </a:ln>
        </p:spPr>
        <p:txBody>
          <a:bodyPr anchorCtr="0" anchor="t" bIns="121900" lIns="121900" spcFirstLastPara="1" rIns="121900" wrap="square" tIns="121900">
            <a:noAutofit/>
          </a:bodyPr>
          <a:lstStyle/>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Department of Neurology, AIIMS, New Delhi</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Department of Neurology and Epidemiology, NIMHANS, Bangalore</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Jamia Hamdard University, New Delhi</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Center for Brain Research, Indian Institute of Science, Bangalore</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Bangur Institute of Neurosciences, Kolkata</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Parkinson’s Disease and Movement Disorder Society, Mumbai</a:t>
            </a:r>
            <a:endParaRPr>
              <a:solidFill>
                <a:srgbClr val="000000"/>
              </a:solidFill>
            </a:endParaRPr>
          </a:p>
        </p:txBody>
      </p:sp>
      <p:sp>
        <p:nvSpPr>
          <p:cNvPr id="396" name="Google Shape;396;p14"/>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15"/>
          <p:cNvSpPr txBox="1"/>
          <p:nvPr>
            <p:ph type="title"/>
          </p:nvPr>
        </p:nvSpPr>
        <p:spPr>
          <a:xfrm>
            <a:off x="415600" y="393592"/>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a:solidFill>
                  <a:srgbClr val="002060"/>
                </a:solidFill>
              </a:rPr>
              <a:t>Research Centres Abroad</a:t>
            </a:r>
            <a:endParaRPr b="1">
              <a:solidFill>
                <a:srgbClr val="002060"/>
              </a:solidFill>
            </a:endParaRPr>
          </a:p>
        </p:txBody>
      </p:sp>
      <p:sp>
        <p:nvSpPr>
          <p:cNvPr id="403" name="Google Shape;403;p15"/>
          <p:cNvSpPr txBox="1"/>
          <p:nvPr>
            <p:ph idx="1" type="body"/>
          </p:nvPr>
        </p:nvSpPr>
        <p:spPr>
          <a:xfrm>
            <a:off x="363300" y="1480850"/>
            <a:ext cx="11828700" cy="5050500"/>
          </a:xfrm>
          <a:prstGeom prst="rect">
            <a:avLst/>
          </a:prstGeom>
          <a:noFill/>
          <a:ln>
            <a:noFill/>
          </a:ln>
        </p:spPr>
        <p:txBody>
          <a:bodyPr anchorCtr="0" anchor="t" bIns="121900" lIns="121900" spcFirstLastPara="1" rIns="121900" wrap="square" tIns="121900">
            <a:noAutofit/>
          </a:bodyPr>
          <a:lstStyle/>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Duke Health Movement Disorders Center</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Toronto Western Hospital Movement Disorders Center</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University of Pennsylvania Movement Disorder Center</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Pacific Parkinson’s Research Centre, University of British Columbia</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Johns Hopkins Parkinson’s Disease &amp; Movement Disorders Center</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Singapore National Neuroscience Institute</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University of South Florida Parkinson’s Disease and Movement Disorders Center</a:t>
            </a:r>
            <a:endParaRPr>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en-US">
                <a:solidFill>
                  <a:srgbClr val="000000"/>
                </a:solidFill>
              </a:rPr>
              <a:t>European Parkinson’s Disease Association</a:t>
            </a:r>
            <a:endParaRPr>
              <a:solidFill>
                <a:srgbClr val="000000"/>
              </a:solidFill>
            </a:endParaRPr>
          </a:p>
        </p:txBody>
      </p:sp>
      <p:sp>
        <p:nvSpPr>
          <p:cNvPr id="404" name="Google Shape;404;p15"/>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52bfa3ffb1_0_327"/>
          <p:cNvSpPr txBox="1"/>
          <p:nvPr>
            <p:ph type="title"/>
          </p:nvPr>
        </p:nvSpPr>
        <p:spPr>
          <a:xfrm>
            <a:off x="3883425" y="449125"/>
            <a:ext cx="7793700" cy="763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3600">
                <a:solidFill>
                  <a:srgbClr val="00B050"/>
                </a:solidFill>
                <a:latin typeface="Calibri"/>
                <a:ea typeface="Calibri"/>
                <a:cs typeface="Calibri"/>
                <a:sym typeface="Calibri"/>
              </a:rPr>
              <a:t>E</a:t>
            </a:r>
            <a:r>
              <a:rPr b="1" lang="en-US" sz="3600">
                <a:solidFill>
                  <a:srgbClr val="00B050"/>
                </a:solidFill>
                <a:latin typeface="Calibri"/>
                <a:ea typeface="Calibri"/>
                <a:cs typeface="Calibri"/>
                <a:sym typeface="Calibri"/>
              </a:rPr>
              <a:t>xisting Solutions</a:t>
            </a:r>
            <a:endParaRPr b="1" sz="3600">
              <a:solidFill>
                <a:srgbClr val="00B050"/>
              </a:solidFill>
              <a:latin typeface="Calibri"/>
              <a:ea typeface="Calibri"/>
              <a:cs typeface="Calibri"/>
              <a:sym typeface="Calibri"/>
            </a:endParaRPr>
          </a:p>
        </p:txBody>
      </p:sp>
      <p:sp>
        <p:nvSpPr>
          <p:cNvPr id="411" name="Google Shape;411;g52bfa3ffb1_0_327"/>
          <p:cNvSpPr txBox="1"/>
          <p:nvPr>
            <p:ph idx="1" type="body"/>
          </p:nvPr>
        </p:nvSpPr>
        <p:spPr>
          <a:xfrm>
            <a:off x="3883425" y="1619250"/>
            <a:ext cx="75954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200">
                <a:solidFill>
                  <a:srgbClr val="000000"/>
                </a:solidFill>
              </a:rPr>
              <a:t>To understand what the project demands, it is extremely essential to look out for existing prototypes or solutions worldwide, and getting to know their advantages while not forgetting to notice their loopholes; </a:t>
            </a:r>
            <a:endParaRPr sz="2200">
              <a:solidFill>
                <a:srgbClr val="000000"/>
              </a:solidFill>
            </a:endParaRPr>
          </a:p>
          <a:p>
            <a:pPr indent="0" lvl="0" marL="0" rtl="0" algn="l">
              <a:spcBef>
                <a:spcPts val="0"/>
              </a:spcBef>
              <a:spcAft>
                <a:spcPts val="0"/>
              </a:spcAft>
              <a:buNone/>
            </a:pPr>
            <a:r>
              <a:rPr lang="en-US" sz="2200">
                <a:solidFill>
                  <a:srgbClr val="000000"/>
                </a:solidFill>
              </a:rPr>
              <a:t>somethings which you wish to fulfil.</a:t>
            </a:r>
            <a:endParaRPr sz="2200">
              <a:solidFill>
                <a:srgbClr val="000000"/>
              </a:solidFill>
            </a:endParaRPr>
          </a:p>
          <a:p>
            <a:pPr indent="0" lvl="0" marL="0" rtl="0" algn="l">
              <a:spcBef>
                <a:spcPts val="0"/>
              </a:spcBef>
              <a:spcAft>
                <a:spcPts val="0"/>
              </a:spcAft>
              <a:buNone/>
            </a:pPr>
            <a:r>
              <a:t/>
            </a:r>
            <a:endParaRPr sz="2200">
              <a:solidFill>
                <a:srgbClr val="000000"/>
              </a:solidFill>
            </a:endParaRPr>
          </a:p>
          <a:p>
            <a:pPr indent="0" lvl="0" marL="0" rtl="0" algn="l">
              <a:spcBef>
                <a:spcPts val="0"/>
              </a:spcBef>
              <a:spcAft>
                <a:spcPts val="0"/>
              </a:spcAft>
              <a:buNone/>
            </a:pPr>
            <a:r>
              <a:rPr lang="en-US" sz="2200">
                <a:solidFill>
                  <a:srgbClr val="000000"/>
                </a:solidFill>
              </a:rPr>
              <a:t>Reading through research papers </a:t>
            </a:r>
            <a:endParaRPr sz="2200">
              <a:solidFill>
                <a:srgbClr val="000000"/>
              </a:solidFill>
            </a:endParaRPr>
          </a:p>
          <a:p>
            <a:pPr indent="0" lvl="0" marL="0" rtl="0" algn="l">
              <a:spcBef>
                <a:spcPts val="0"/>
              </a:spcBef>
              <a:spcAft>
                <a:spcPts val="0"/>
              </a:spcAft>
              <a:buNone/>
            </a:pPr>
            <a:r>
              <a:rPr lang="en-US" sz="2200">
                <a:solidFill>
                  <a:srgbClr val="000000"/>
                </a:solidFill>
              </a:rPr>
              <a:t>is vital for knowing how to get the </a:t>
            </a:r>
            <a:endParaRPr sz="2200">
              <a:solidFill>
                <a:srgbClr val="000000"/>
              </a:solidFill>
            </a:endParaRPr>
          </a:p>
          <a:p>
            <a:pPr indent="0" lvl="0" marL="0" rtl="0" algn="l">
              <a:spcBef>
                <a:spcPts val="0"/>
              </a:spcBef>
              <a:spcAft>
                <a:spcPts val="0"/>
              </a:spcAft>
              <a:buNone/>
            </a:pPr>
            <a:r>
              <a:rPr lang="en-US" sz="2200">
                <a:solidFill>
                  <a:srgbClr val="000000"/>
                </a:solidFill>
              </a:rPr>
              <a:t>project going as it is the very </a:t>
            </a:r>
            <a:endParaRPr sz="2200">
              <a:solidFill>
                <a:srgbClr val="000000"/>
              </a:solidFill>
            </a:endParaRPr>
          </a:p>
          <a:p>
            <a:pPr indent="0" lvl="0" marL="0" rtl="0" algn="l">
              <a:spcBef>
                <a:spcPts val="0"/>
              </a:spcBef>
              <a:spcAft>
                <a:spcPts val="0"/>
              </a:spcAft>
              <a:buNone/>
            </a:pPr>
            <a:r>
              <a:rPr lang="en-US" sz="2200">
                <a:solidFill>
                  <a:srgbClr val="000000"/>
                </a:solidFill>
              </a:rPr>
              <a:t>source of information which can be </a:t>
            </a:r>
            <a:endParaRPr sz="2200">
              <a:solidFill>
                <a:srgbClr val="000000"/>
              </a:solidFill>
            </a:endParaRPr>
          </a:p>
          <a:p>
            <a:pPr indent="0" lvl="0" marL="0" rtl="0" algn="l">
              <a:spcBef>
                <a:spcPts val="0"/>
              </a:spcBef>
              <a:spcAft>
                <a:spcPts val="0"/>
              </a:spcAft>
              <a:buNone/>
            </a:pPr>
            <a:r>
              <a:rPr lang="en-US" sz="2200">
                <a:solidFill>
                  <a:srgbClr val="000000"/>
                </a:solidFill>
              </a:rPr>
              <a:t>trusted.</a:t>
            </a:r>
            <a:endParaRPr sz="2200">
              <a:solidFill>
                <a:srgbClr val="000000"/>
              </a:solidFill>
            </a:endParaRPr>
          </a:p>
        </p:txBody>
      </p:sp>
      <p:pic>
        <p:nvPicPr>
          <p:cNvPr descr="Image result for readi steadi weights" id="412" name="Google Shape;412;g52bfa3ffb1_0_327"/>
          <p:cNvPicPr preferRelativeResize="0"/>
          <p:nvPr/>
        </p:nvPicPr>
        <p:blipFill rotWithShape="1">
          <a:blip r:embed="rId3">
            <a:alphaModFix/>
          </a:blip>
          <a:srcRect b="0" l="0" r="0" t="0"/>
          <a:stretch/>
        </p:blipFill>
        <p:spPr>
          <a:xfrm>
            <a:off x="9203200" y="2868565"/>
            <a:ext cx="2833821" cy="3687382"/>
          </a:xfrm>
          <a:prstGeom prst="rect">
            <a:avLst/>
          </a:prstGeom>
          <a:noFill/>
          <a:ln>
            <a:noFill/>
          </a:ln>
        </p:spPr>
      </p:pic>
      <p:pic>
        <p:nvPicPr>
          <p:cNvPr descr="https://lh3.googleusercontent.com/64fI-hlwVoi5hEnH8EqlQ5LWx-rSxYaaliZcJh0D8q83EGRKBzAMmQu1cjUo0zXS89T0QH9LmMWxNntkUbQGOp9wRfzSnw-IZANg1g=w431-h1148" id="413" name="Google Shape;413;g52bfa3ffb1_0_327"/>
          <p:cNvPicPr preferRelativeResize="0"/>
          <p:nvPr/>
        </p:nvPicPr>
        <p:blipFill rotWithShape="1">
          <a:blip r:embed="rId4">
            <a:alphaModFix/>
          </a:blip>
          <a:srcRect b="0" l="0" r="0" t="0"/>
          <a:stretch/>
        </p:blipFill>
        <p:spPr>
          <a:xfrm>
            <a:off x="490851" y="449120"/>
            <a:ext cx="2593727" cy="6323307"/>
          </a:xfrm>
          <a:prstGeom prst="rect">
            <a:avLst/>
          </a:prstGeom>
          <a:noFill/>
          <a:ln>
            <a:noFill/>
          </a:ln>
        </p:spPr>
      </p:pic>
      <p:sp>
        <p:nvSpPr>
          <p:cNvPr id="414" name="Google Shape;414;g52bfa3ffb1_0_327"/>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6"/>
          <p:cNvSpPr txBox="1"/>
          <p:nvPr/>
        </p:nvSpPr>
        <p:spPr>
          <a:xfrm>
            <a:off x="6058651" y="6589365"/>
            <a:ext cx="6133200" cy="261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DISA 2019 | Prof. M. Balakrishnan | Rachit Jain, Chirag Bansal, Ishan Jain</a:t>
            </a:r>
            <a:endParaRPr b="0" i="0" sz="1100" u="none" cap="none" strike="noStrike">
              <a:solidFill>
                <a:schemeClr val="dk1"/>
              </a:solidFill>
              <a:latin typeface="Arial"/>
              <a:ea typeface="Arial"/>
              <a:cs typeface="Arial"/>
              <a:sym typeface="Arial"/>
            </a:endParaRPr>
          </a:p>
        </p:txBody>
      </p:sp>
      <p:sp>
        <p:nvSpPr>
          <p:cNvPr id="421" name="Google Shape;421;p16"/>
          <p:cNvSpPr txBox="1"/>
          <p:nvPr/>
        </p:nvSpPr>
        <p:spPr>
          <a:xfrm>
            <a:off x="159359" y="876344"/>
            <a:ext cx="12032641" cy="997926"/>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There are solutions catering to </a:t>
            </a:r>
            <a:r>
              <a:rPr b="1" i="0" lang="en-US" sz="2100" u="none" cap="none" strike="noStrike">
                <a:solidFill>
                  <a:srgbClr val="00B050"/>
                </a:solidFill>
                <a:latin typeface="Calibri"/>
                <a:ea typeface="Calibri"/>
                <a:cs typeface="Calibri"/>
                <a:sym typeface="Calibri"/>
              </a:rPr>
              <a:t>specific needs </a:t>
            </a:r>
            <a:r>
              <a:rPr b="0" i="0" lang="en-US" sz="2100" u="none" cap="none" strike="noStrike">
                <a:solidFill>
                  <a:schemeClr val="dk1"/>
                </a:solidFill>
                <a:latin typeface="Calibri"/>
                <a:ea typeface="Calibri"/>
                <a:cs typeface="Calibri"/>
                <a:sym typeface="Calibri"/>
              </a:rPr>
              <a:t>like ease of eating, but not a general, cheap implementation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100"/>
              <a:buFont typeface="Arial"/>
              <a:buChar char="•"/>
            </a:pPr>
            <a:r>
              <a:rPr b="1" i="0" lang="en-US" sz="2100" u="none" cap="none" strike="noStrike">
                <a:solidFill>
                  <a:srgbClr val="00B050"/>
                </a:solidFill>
                <a:latin typeface="Calibri"/>
                <a:ea typeface="Calibri"/>
                <a:cs typeface="Calibri"/>
                <a:sym typeface="Calibri"/>
              </a:rPr>
              <a:t>No indigenous solution </a:t>
            </a:r>
            <a:r>
              <a:rPr b="0" i="0" lang="en-US" sz="2100" u="none" cap="none" strike="noStrike">
                <a:solidFill>
                  <a:schemeClr val="dk1"/>
                </a:solidFill>
                <a:latin typeface="Calibri"/>
                <a:ea typeface="Calibri"/>
                <a:cs typeface="Calibri"/>
                <a:sym typeface="Calibri"/>
              </a:rPr>
              <a:t>to the problem as of now</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We intend to make a </a:t>
            </a:r>
            <a:r>
              <a:rPr b="1" i="0" lang="en-US" sz="2100" u="none" cap="none" strike="noStrike">
                <a:solidFill>
                  <a:srgbClr val="00B050"/>
                </a:solidFill>
                <a:latin typeface="Calibri"/>
                <a:ea typeface="Calibri"/>
                <a:cs typeface="Calibri"/>
                <a:sym typeface="Calibri"/>
              </a:rPr>
              <a:t>wearable glove </a:t>
            </a:r>
            <a:r>
              <a:rPr b="0" i="0" lang="en-US" sz="2100" u="none" cap="none" strike="noStrike">
                <a:solidFill>
                  <a:schemeClr val="dk1"/>
                </a:solidFill>
                <a:latin typeface="Calibri"/>
                <a:ea typeface="Calibri"/>
                <a:cs typeface="Calibri"/>
                <a:sym typeface="Calibri"/>
              </a:rPr>
              <a:t>that minimises the effect of tremors significantly</a:t>
            </a:r>
            <a:endParaRPr b="0" i="0" sz="1800" u="none" cap="none" strike="noStrike">
              <a:solidFill>
                <a:schemeClr val="dk1"/>
              </a:solidFill>
              <a:latin typeface="Calibri"/>
              <a:ea typeface="Calibri"/>
              <a:cs typeface="Calibri"/>
              <a:sym typeface="Calibri"/>
            </a:endParaRPr>
          </a:p>
        </p:txBody>
      </p:sp>
      <p:cxnSp>
        <p:nvCxnSpPr>
          <p:cNvPr id="422" name="Google Shape;422;p16"/>
          <p:cNvCxnSpPr/>
          <p:nvPr/>
        </p:nvCxnSpPr>
        <p:spPr>
          <a:xfrm flipH="1">
            <a:off x="2992625" y="2511735"/>
            <a:ext cx="1" cy="4346365"/>
          </a:xfrm>
          <a:prstGeom prst="straightConnector1">
            <a:avLst/>
          </a:prstGeom>
          <a:noFill/>
          <a:ln cap="flat" cmpd="sng" w="28575">
            <a:solidFill>
              <a:schemeClr val="accent1"/>
            </a:solidFill>
            <a:prstDash val="solid"/>
            <a:miter lim="800000"/>
            <a:headEnd len="sm" w="sm" type="none"/>
            <a:tailEnd len="sm" w="sm" type="none"/>
          </a:ln>
        </p:spPr>
      </p:cxnSp>
      <p:cxnSp>
        <p:nvCxnSpPr>
          <p:cNvPr id="423" name="Google Shape;423;p16"/>
          <p:cNvCxnSpPr/>
          <p:nvPr/>
        </p:nvCxnSpPr>
        <p:spPr>
          <a:xfrm>
            <a:off x="7674350" y="2511835"/>
            <a:ext cx="0" cy="4346365"/>
          </a:xfrm>
          <a:prstGeom prst="straightConnector1">
            <a:avLst/>
          </a:prstGeom>
          <a:noFill/>
          <a:ln cap="flat" cmpd="sng" w="28575">
            <a:solidFill>
              <a:schemeClr val="accent1"/>
            </a:solidFill>
            <a:prstDash val="solid"/>
            <a:miter lim="800000"/>
            <a:headEnd len="sm" w="sm" type="none"/>
            <a:tailEnd len="sm" w="sm" type="none"/>
          </a:ln>
        </p:spPr>
      </p:cxnSp>
      <p:pic>
        <p:nvPicPr>
          <p:cNvPr descr="A hand holding a black object  Description automatically generated" id="424" name="Google Shape;424;p16"/>
          <p:cNvPicPr preferRelativeResize="0"/>
          <p:nvPr/>
        </p:nvPicPr>
        <p:blipFill rotWithShape="1">
          <a:blip r:embed="rId3">
            <a:alphaModFix/>
          </a:blip>
          <a:srcRect b="12360" l="0" r="0" t="-12360"/>
          <a:stretch/>
        </p:blipFill>
        <p:spPr>
          <a:xfrm>
            <a:off x="81425" y="3686339"/>
            <a:ext cx="2870928" cy="2673721"/>
          </a:xfrm>
          <a:prstGeom prst="rect">
            <a:avLst/>
          </a:prstGeom>
          <a:noFill/>
          <a:ln>
            <a:noFill/>
          </a:ln>
        </p:spPr>
      </p:pic>
      <p:sp>
        <p:nvSpPr>
          <p:cNvPr id="425" name="Google Shape;425;p16"/>
          <p:cNvSpPr txBox="1"/>
          <p:nvPr/>
        </p:nvSpPr>
        <p:spPr>
          <a:xfrm>
            <a:off x="7770055" y="2512911"/>
            <a:ext cx="4348200" cy="76230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100"/>
              <a:buFont typeface="Calibri"/>
              <a:buNone/>
            </a:pPr>
            <a:r>
              <a:rPr b="0" i="0" lang="en-US" sz="2100" u="none" cap="none" strike="noStrike">
                <a:solidFill>
                  <a:schemeClr val="dk1"/>
                </a:solidFill>
                <a:latin typeface="Calibri"/>
                <a:ea typeface="Calibri"/>
                <a:cs typeface="Calibri"/>
                <a:sym typeface="Calibri"/>
              </a:rPr>
              <a:t>Similar prototype developed by </a:t>
            </a:r>
            <a:r>
              <a:rPr b="1" i="0" lang="en-US" sz="2100" u="none" cap="none" strike="noStrike">
                <a:solidFill>
                  <a:schemeClr val="dk1"/>
                </a:solidFill>
                <a:latin typeface="Calibri"/>
                <a:ea typeface="Calibri"/>
                <a:cs typeface="Calibri"/>
                <a:sym typeface="Calibri"/>
              </a:rPr>
              <a:t>University of Western Ontario</a:t>
            </a:r>
            <a:endParaRPr b="0" i="0" sz="1800" u="none" cap="none" strike="noStrike">
              <a:solidFill>
                <a:schemeClr val="dk1"/>
              </a:solidFill>
              <a:latin typeface="Calibri"/>
              <a:ea typeface="Calibri"/>
              <a:cs typeface="Calibri"/>
              <a:sym typeface="Calibri"/>
            </a:endParaRPr>
          </a:p>
        </p:txBody>
      </p:sp>
      <p:sp>
        <p:nvSpPr>
          <p:cNvPr id="426" name="Google Shape;426;p16"/>
          <p:cNvSpPr txBox="1"/>
          <p:nvPr/>
        </p:nvSpPr>
        <p:spPr>
          <a:xfrm>
            <a:off x="4037034" y="2516108"/>
            <a:ext cx="2617800" cy="76230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Parkinson’s Spoon</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Commonly Used</a:t>
            </a:r>
            <a:endParaRPr b="0" i="0" sz="1800" u="none" cap="none" strike="noStrike">
              <a:solidFill>
                <a:schemeClr val="dk1"/>
              </a:solidFill>
              <a:latin typeface="Calibri"/>
              <a:ea typeface="Calibri"/>
              <a:cs typeface="Calibri"/>
              <a:sym typeface="Calibri"/>
            </a:endParaRPr>
          </a:p>
        </p:txBody>
      </p:sp>
      <p:sp>
        <p:nvSpPr>
          <p:cNvPr id="427" name="Google Shape;427;p16"/>
          <p:cNvSpPr txBox="1"/>
          <p:nvPr/>
        </p:nvSpPr>
        <p:spPr>
          <a:xfrm>
            <a:off x="303994" y="2511835"/>
            <a:ext cx="2617800" cy="76230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rPr b="1" i="0" lang="en-US" sz="2400" u="none" cap="none" strike="noStrike">
                <a:solidFill>
                  <a:schemeClr val="dk1"/>
                </a:solidFill>
                <a:latin typeface="Calibri"/>
                <a:ea typeface="Calibri"/>
                <a:cs typeface="Calibri"/>
                <a:sym typeface="Calibri"/>
              </a:rPr>
              <a:t>GyroGear</a:t>
            </a:r>
            <a:endParaRPr b="0" i="0" sz="18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Development Stage</a:t>
            </a:r>
            <a:endParaRPr b="0" i="0" sz="1800" u="none" cap="none" strike="noStrike">
              <a:solidFill>
                <a:schemeClr val="dk1"/>
              </a:solidFill>
              <a:latin typeface="Calibri"/>
              <a:ea typeface="Calibri"/>
              <a:cs typeface="Calibri"/>
              <a:sym typeface="Calibri"/>
            </a:endParaRPr>
          </a:p>
        </p:txBody>
      </p:sp>
      <p:pic>
        <p:nvPicPr>
          <p:cNvPr id="428" name="Google Shape;428;p16"/>
          <p:cNvPicPr preferRelativeResize="0"/>
          <p:nvPr/>
        </p:nvPicPr>
        <p:blipFill rotWithShape="1">
          <a:blip r:embed="rId4">
            <a:alphaModFix/>
          </a:blip>
          <a:srcRect b="0" l="0" r="0" t="0"/>
          <a:stretch/>
        </p:blipFill>
        <p:spPr>
          <a:xfrm>
            <a:off x="7787357" y="3942005"/>
            <a:ext cx="4323194" cy="2402597"/>
          </a:xfrm>
          <a:prstGeom prst="rect">
            <a:avLst/>
          </a:prstGeom>
          <a:noFill/>
          <a:ln>
            <a:noFill/>
          </a:ln>
        </p:spPr>
      </p:pic>
      <p:pic>
        <p:nvPicPr>
          <p:cNvPr id="429" name="Google Shape;429;p16"/>
          <p:cNvPicPr preferRelativeResize="0"/>
          <p:nvPr/>
        </p:nvPicPr>
        <p:blipFill rotWithShape="1">
          <a:blip r:embed="rId5">
            <a:alphaModFix/>
          </a:blip>
          <a:srcRect b="0" l="0" r="0" t="0"/>
          <a:stretch/>
        </p:blipFill>
        <p:spPr>
          <a:xfrm>
            <a:off x="3153138" y="3856335"/>
            <a:ext cx="4418811" cy="2508360"/>
          </a:xfrm>
          <a:prstGeom prst="rect">
            <a:avLst/>
          </a:prstGeom>
          <a:noFill/>
          <a:ln>
            <a:noFill/>
          </a:ln>
        </p:spPr>
      </p:pic>
      <p:sp>
        <p:nvSpPr>
          <p:cNvPr id="430" name="Google Shape;430;p16"/>
          <p:cNvSpPr txBox="1"/>
          <p:nvPr/>
        </p:nvSpPr>
        <p:spPr>
          <a:xfrm>
            <a:off x="0" y="2036948"/>
            <a:ext cx="12192000" cy="464100"/>
          </a:xfrm>
          <a:prstGeom prst="rect">
            <a:avLst/>
          </a:prstGeom>
          <a:solidFill>
            <a:srgbClr val="D8E2F3"/>
          </a:solidFill>
          <a:ln cap="flat" cmpd="sng" w="28575">
            <a:solidFill>
              <a:srgbClr val="0070C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2400"/>
              <a:buFont typeface="Calibri"/>
              <a:buNone/>
            </a:pPr>
            <a:r>
              <a:rPr b="1" i="0" lang="en-US" sz="2400" u="none" cap="none" strike="noStrike">
                <a:solidFill>
                  <a:srgbClr val="0070C0"/>
                </a:solidFill>
                <a:latin typeface="Calibri"/>
                <a:ea typeface="Calibri"/>
                <a:cs typeface="Calibri"/>
                <a:sym typeface="Calibri"/>
              </a:rPr>
              <a:t>Existing Solutions</a:t>
            </a:r>
            <a:endParaRPr b="0" i="0" sz="1800" u="none" cap="none" strike="noStrike">
              <a:solidFill>
                <a:srgbClr val="0070C0"/>
              </a:solidFill>
              <a:latin typeface="Calibri"/>
              <a:ea typeface="Calibri"/>
              <a:cs typeface="Calibri"/>
              <a:sym typeface="Calibri"/>
            </a:endParaRPr>
          </a:p>
        </p:txBody>
      </p:sp>
      <p:sp>
        <p:nvSpPr>
          <p:cNvPr id="431" name="Google Shape;431;p16"/>
          <p:cNvSpPr txBox="1"/>
          <p:nvPr/>
        </p:nvSpPr>
        <p:spPr>
          <a:xfrm>
            <a:off x="303999" y="6327272"/>
            <a:ext cx="2315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50,000/-</a:t>
            </a:r>
            <a:endParaRPr b="0" i="0" sz="1800" u="none" cap="none" strike="noStrike">
              <a:solidFill>
                <a:schemeClr val="dk1"/>
              </a:solidFill>
              <a:latin typeface="Calibri"/>
              <a:ea typeface="Calibri"/>
              <a:cs typeface="Calibri"/>
              <a:sym typeface="Calibri"/>
            </a:endParaRPr>
          </a:p>
        </p:txBody>
      </p:sp>
      <p:sp>
        <p:nvSpPr>
          <p:cNvPr id="432" name="Google Shape;432;p16"/>
          <p:cNvSpPr txBox="1"/>
          <p:nvPr/>
        </p:nvSpPr>
        <p:spPr>
          <a:xfrm>
            <a:off x="4247080" y="6327297"/>
            <a:ext cx="2315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13,000/-</a:t>
            </a:r>
            <a:endParaRPr b="0" i="0" sz="1800" u="none" cap="none" strike="noStrike">
              <a:solidFill>
                <a:schemeClr val="dk1"/>
              </a:solidFill>
              <a:latin typeface="Calibri"/>
              <a:ea typeface="Calibri"/>
              <a:cs typeface="Calibri"/>
              <a:sym typeface="Calibri"/>
            </a:endParaRPr>
          </a:p>
        </p:txBody>
      </p:sp>
      <p:sp>
        <p:nvSpPr>
          <p:cNvPr id="433" name="Google Shape;433;p16"/>
          <p:cNvSpPr txBox="1"/>
          <p:nvPr/>
        </p:nvSpPr>
        <p:spPr>
          <a:xfrm>
            <a:off x="8852722" y="6327297"/>
            <a:ext cx="23157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rPr b="0" i="0" lang="en-US" sz="1800" u="none" cap="none" strike="noStrike">
                <a:solidFill>
                  <a:schemeClr val="dk1"/>
                </a:solidFill>
                <a:latin typeface="Calibri"/>
                <a:ea typeface="Calibri"/>
                <a:cs typeface="Calibri"/>
                <a:sym typeface="Calibri"/>
              </a:rPr>
              <a:t>NA</a:t>
            </a:r>
            <a:endParaRPr b="0" i="0" sz="1800" u="none" cap="none" strike="noStrike">
              <a:solidFill>
                <a:schemeClr val="dk1"/>
              </a:solidFill>
              <a:latin typeface="Calibri"/>
              <a:ea typeface="Calibri"/>
              <a:cs typeface="Calibri"/>
              <a:sym typeface="Calibri"/>
            </a:endParaRPr>
          </a:p>
        </p:txBody>
      </p:sp>
      <p:sp>
        <p:nvSpPr>
          <p:cNvPr id="434" name="Google Shape;434;p16"/>
          <p:cNvSpPr txBox="1"/>
          <p:nvPr/>
        </p:nvSpPr>
        <p:spPr>
          <a:xfrm>
            <a:off x="-73400" y="3120205"/>
            <a:ext cx="3097518" cy="59713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B050"/>
              </a:buClr>
              <a:buSzPts val="1800"/>
              <a:buFont typeface="Arial"/>
              <a:buChar char="•"/>
            </a:pPr>
            <a:r>
              <a:rPr b="1" i="0" lang="en-US" sz="1800" u="none" cap="none" strike="noStrike">
                <a:solidFill>
                  <a:srgbClr val="00B050"/>
                </a:solidFill>
                <a:latin typeface="Calibri"/>
                <a:ea typeface="Calibri"/>
                <a:cs typeface="Calibri"/>
                <a:sym typeface="Calibri"/>
              </a:rPr>
              <a:t>Extremely Costly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Doesn’t reduce the tremors in fingers</a:t>
            </a:r>
            <a:endParaRPr b="0" i="0" sz="1800" u="none" cap="none" strike="noStrike">
              <a:solidFill>
                <a:schemeClr val="dk1"/>
              </a:solidFill>
              <a:latin typeface="Calibri"/>
              <a:ea typeface="Calibri"/>
              <a:cs typeface="Calibri"/>
              <a:sym typeface="Calibri"/>
            </a:endParaRPr>
          </a:p>
        </p:txBody>
      </p:sp>
      <p:sp>
        <p:nvSpPr>
          <p:cNvPr id="435" name="Google Shape;435;p16"/>
          <p:cNvSpPr txBox="1"/>
          <p:nvPr/>
        </p:nvSpPr>
        <p:spPr>
          <a:xfrm>
            <a:off x="3189375" y="3152217"/>
            <a:ext cx="4346100" cy="6609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rgbClr val="00B050"/>
              </a:buClr>
              <a:buSzPts val="1800"/>
              <a:buFont typeface="Arial"/>
              <a:buChar char="•"/>
            </a:pPr>
            <a:r>
              <a:rPr b="1" i="0" lang="en-US" sz="1800" u="none" cap="none" strike="noStrike">
                <a:solidFill>
                  <a:srgbClr val="00B050"/>
                </a:solidFill>
                <a:latin typeface="Calibri"/>
                <a:ea typeface="Calibri"/>
                <a:cs typeface="Calibri"/>
                <a:sym typeface="Calibri"/>
              </a:rPr>
              <a:t>Specific</a:t>
            </a:r>
            <a:r>
              <a:rPr b="0" i="0" lang="en-US" sz="1800" u="none" cap="none" strike="noStrike">
                <a:solidFill>
                  <a:schemeClr val="dk1"/>
                </a:solidFill>
                <a:latin typeface="Calibri"/>
                <a:ea typeface="Calibri"/>
                <a:cs typeface="Calibri"/>
                <a:sym typeface="Calibri"/>
              </a:rPr>
              <a:t> solution catering only to problem of eating</a:t>
            </a:r>
            <a:endParaRPr b="0" i="0" sz="1800" u="none" cap="none" strike="noStrike">
              <a:solidFill>
                <a:schemeClr val="dk1"/>
              </a:solidFill>
              <a:latin typeface="Calibri"/>
              <a:ea typeface="Calibri"/>
              <a:cs typeface="Calibri"/>
              <a:sym typeface="Calibri"/>
            </a:endParaRPr>
          </a:p>
        </p:txBody>
      </p:sp>
      <p:sp>
        <p:nvSpPr>
          <p:cNvPr id="436" name="Google Shape;436;p16"/>
          <p:cNvSpPr txBox="1"/>
          <p:nvPr/>
        </p:nvSpPr>
        <p:spPr>
          <a:xfrm>
            <a:off x="7866050" y="3247259"/>
            <a:ext cx="4114800" cy="532068"/>
          </a:xfrm>
          <a:prstGeom prst="rect">
            <a:avLst/>
          </a:prstGeom>
          <a:noFill/>
          <a:ln>
            <a:noFill/>
          </a:ln>
        </p:spPr>
        <p:txBody>
          <a:bodyPr anchorCtr="0" anchor="t" bIns="91425" lIns="91425" spcFirstLastPara="1" rIns="91425" wrap="square" tIns="91425">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Extremely </a:t>
            </a:r>
            <a:r>
              <a:rPr b="1" i="0" lang="en-US" sz="1800" u="none" cap="none" strike="noStrike">
                <a:solidFill>
                  <a:srgbClr val="00B050"/>
                </a:solidFill>
                <a:latin typeface="Calibri"/>
                <a:ea typeface="Calibri"/>
                <a:cs typeface="Calibri"/>
                <a:sym typeface="Calibri"/>
              </a:rPr>
              <a:t>bulky prototype</a:t>
            </a:r>
            <a:endParaRPr b="1" i="0" sz="1800" u="none" cap="none" strike="noStrike">
              <a:solidFill>
                <a:srgbClr val="00B050"/>
              </a:solidFill>
              <a:latin typeface="Calibri"/>
              <a:ea typeface="Calibri"/>
              <a:cs typeface="Calibri"/>
              <a:sym typeface="Calibri"/>
            </a:endParaRPr>
          </a:p>
        </p:txBody>
      </p:sp>
      <p:sp>
        <p:nvSpPr>
          <p:cNvPr id="437" name="Google Shape;437;p16"/>
          <p:cNvSpPr txBox="1"/>
          <p:nvPr/>
        </p:nvSpPr>
        <p:spPr>
          <a:xfrm>
            <a:off x="392293" y="32725"/>
            <a:ext cx="11407413" cy="87649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2060"/>
              </a:buClr>
              <a:buSzPts val="4000"/>
              <a:buFont typeface="Calibri"/>
              <a:buNone/>
            </a:pPr>
            <a:r>
              <a:rPr b="1" i="0" lang="en-US" sz="4000" u="sng" cap="none" strike="noStrike">
                <a:solidFill>
                  <a:srgbClr val="002060"/>
                </a:solidFill>
                <a:latin typeface="Calibri"/>
                <a:ea typeface="Calibri"/>
                <a:cs typeface="Calibri"/>
                <a:sym typeface="Calibri"/>
              </a:rPr>
              <a:t>Innovation Component</a:t>
            </a:r>
            <a:endParaRPr b="1" i="0" sz="2800" u="none" cap="none" strike="noStrike">
              <a:solidFill>
                <a:srgbClr val="00206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7"/>
          <p:cNvSpPr/>
          <p:nvPr/>
        </p:nvSpPr>
        <p:spPr>
          <a:xfrm>
            <a:off x="542441" y="397401"/>
            <a:ext cx="11107117" cy="60631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sng" cap="none" strike="noStrike">
                <a:solidFill>
                  <a:srgbClr val="FF0000"/>
                </a:solidFill>
                <a:latin typeface="Arial"/>
                <a:ea typeface="Arial"/>
                <a:cs typeface="Arial"/>
                <a:sym typeface="Arial"/>
              </a:rPr>
              <a:t>Readi-Steadi®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Reference - </a:t>
            </a:r>
            <a:r>
              <a:rPr b="0" i="1" lang="en-US" sz="1400" u="sng" cap="none" strike="noStrike">
                <a:solidFill>
                  <a:schemeClr val="dk1"/>
                </a:solidFill>
                <a:latin typeface="Arial"/>
                <a:ea typeface="Arial"/>
                <a:cs typeface="Arial"/>
                <a:sym typeface="Arial"/>
                <a:hlinkClick r:id="rId3">
                  <a:extLst>
                    <a:ext uri="{A12FA001-AC4F-418D-AE19-62706E023703}">
                      <ahyp:hlinkClr val="tx"/>
                    </a:ext>
                  </a:extLst>
                </a:hlinkClick>
              </a:rPr>
              <a:t>https://www.readi-steadi.com/</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Arial"/>
                <a:ea typeface="Arial"/>
                <a:cs typeface="Arial"/>
                <a:sym typeface="Arial"/>
              </a:rPr>
              <a:t>    </a:t>
            </a:r>
            <a:r>
              <a:rPr b="0" i="1" lang="en-US" sz="1400" u="none" cap="none" strike="noStrike">
                <a:solidFill>
                  <a:srgbClr val="00B0F0"/>
                </a:solidFill>
                <a:latin typeface="Arial"/>
                <a:ea typeface="Arial"/>
                <a:cs typeface="Arial"/>
                <a:sym typeface="Arial"/>
              </a:rPr>
              <a:t>              </a:t>
            </a:r>
            <a:r>
              <a:rPr b="0" i="1" lang="en-US" sz="1400" u="none" cap="none" strike="noStrike">
                <a:solidFill>
                  <a:schemeClr val="dk1"/>
                </a:solidFill>
                <a:latin typeface="Arial"/>
                <a:ea typeface="Arial"/>
                <a:cs typeface="Arial"/>
                <a:sym typeface="Arial"/>
              </a:rPr>
              <a:t>  </a:t>
            </a:r>
            <a:r>
              <a:rPr b="0" i="1" lang="en-US" sz="1400" u="sng" cap="none" strike="noStrike">
                <a:solidFill>
                  <a:schemeClr val="dk1"/>
                </a:solidFill>
                <a:latin typeface="Arial"/>
                <a:ea typeface="Arial"/>
                <a:cs typeface="Arial"/>
                <a:sym typeface="Arial"/>
                <a:hlinkClick r:id="rId4">
                  <a:extLst>
                    <a:ext uri="{A12FA001-AC4F-418D-AE19-62706E023703}">
                      <ahyp:hlinkClr val="tx"/>
                    </a:ext>
                  </a:extLst>
                </a:hlinkClick>
              </a:rPr>
              <a:t>https://www.youtube.com/watch?v=HW9JPadlN2I</a:t>
            </a:r>
            <a:endParaRPr b="0" i="1" sz="1400" u="sng"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Arial"/>
                <a:ea typeface="Arial"/>
                <a:cs typeface="Arial"/>
                <a:sym typeface="Arial"/>
              </a:rPr>
              <a:t>	          </a:t>
            </a:r>
            <a:r>
              <a:rPr b="0" i="1" lang="en-US" sz="1400" u="sng" cap="none" strike="noStrike">
                <a:solidFill>
                  <a:schemeClr val="dk1"/>
                </a:solidFill>
                <a:latin typeface="Arial"/>
                <a:ea typeface="Arial"/>
                <a:cs typeface="Arial"/>
                <a:sym typeface="Arial"/>
                <a:hlinkClick r:id="rId5">
                  <a:extLst>
                    <a:ext uri="{A12FA001-AC4F-418D-AE19-62706E023703}">
                      <ahyp:hlinkClr val="tx"/>
                    </a:ext>
                  </a:extLst>
                </a:hlinkClick>
              </a:rPr>
              <a:t>https://www.essentialtremor.org/treatments/assistive-devices/</a:t>
            </a:r>
            <a:endParaRPr b="0"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rgbClr val="002060"/>
              </a:buClr>
              <a:buSzPts val="2000"/>
              <a:buFont typeface="Arial"/>
              <a:buChar char="•"/>
            </a:pPr>
            <a:r>
              <a:rPr b="0" i="0" lang="en-US" sz="2000" u="sng" cap="none" strike="noStrike">
                <a:solidFill>
                  <a:srgbClr val="002060"/>
                </a:solidFill>
                <a:latin typeface="Arial"/>
                <a:ea typeface="Arial"/>
                <a:cs typeface="Arial"/>
                <a:sym typeface="Arial"/>
              </a:rPr>
              <a:t>Anti Tremor Orthotic Glove System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glove uses </a:t>
            </a:r>
            <a:r>
              <a:rPr b="1" i="0" lang="en-US" sz="2000" u="none" cap="none" strike="noStrike">
                <a:solidFill>
                  <a:srgbClr val="002060"/>
                </a:solidFill>
                <a:latin typeface="Arial"/>
                <a:ea typeface="Arial"/>
                <a:cs typeface="Arial"/>
                <a:sym typeface="Arial"/>
              </a:rPr>
              <a:t>multiple weights</a:t>
            </a:r>
            <a:r>
              <a:rPr b="0" i="0" lang="en-US" sz="2000" u="none" cap="none" strike="noStrike">
                <a:solidFill>
                  <a:schemeClr val="dk1"/>
                </a:solidFill>
                <a:latin typeface="Arial"/>
                <a:ea typeface="Arial"/>
                <a:cs typeface="Arial"/>
                <a:sym typeface="Arial"/>
              </a:rPr>
              <a:t> distributed across </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the hand to reduce the effect of tremors in the hand.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Conditions catered are: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Parkinson’s Disease</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Essential Tremors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Dystonic Tremor</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Resting Tremor</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Action Tremor</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Cerebellar Tremor</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Psychological Disorders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2060"/>
              </a:buClr>
              <a:buSzPts val="2000"/>
              <a:buFont typeface="Arial"/>
              <a:buChar char="•"/>
            </a:pPr>
            <a:r>
              <a:rPr b="1" i="0" lang="en-US" sz="2000" u="none" cap="none" strike="noStrike">
                <a:solidFill>
                  <a:srgbClr val="002060"/>
                </a:solidFill>
                <a:latin typeface="Arial"/>
                <a:ea typeface="Arial"/>
                <a:cs typeface="Arial"/>
                <a:sym typeface="Arial"/>
              </a:rPr>
              <a:t>Has to be adjusted as per each individual’s tremor pattern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0.45 kg; </a:t>
            </a:r>
            <a:r>
              <a:rPr b="0" i="0" lang="en-US" sz="2000" u="sng" cap="none" strike="noStrike">
                <a:solidFill>
                  <a:srgbClr val="002060"/>
                </a:solidFill>
                <a:latin typeface="Arial"/>
                <a:ea typeface="Arial"/>
                <a:cs typeface="Arial"/>
                <a:sym typeface="Arial"/>
              </a:rPr>
              <a:t>claims to be comfortable</a:t>
            </a:r>
            <a:r>
              <a:rPr b="0" i="0" lang="en-US" sz="2000" u="none" cap="none" strike="noStrike">
                <a:solidFill>
                  <a:schemeClr val="dk1"/>
                </a:solidFill>
                <a:latin typeface="Arial"/>
                <a:ea typeface="Arial"/>
                <a:cs typeface="Arial"/>
                <a:sym typeface="Arial"/>
              </a:rPr>
              <a:t> and easy to wear for extended times </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with </a:t>
            </a:r>
            <a:r>
              <a:rPr b="0" i="0" lang="en-US" sz="2000" u="sng" cap="none" strike="noStrike">
                <a:solidFill>
                  <a:srgbClr val="002060"/>
                </a:solidFill>
                <a:latin typeface="Arial"/>
                <a:ea typeface="Arial"/>
                <a:cs typeface="Arial"/>
                <a:sym typeface="Arial"/>
              </a:rPr>
              <a:t>no muscle fatigue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Costs </a:t>
            </a:r>
            <a:r>
              <a:rPr b="0" i="0" lang="en-US" sz="2000" u="sng" cap="none" strike="noStrike">
                <a:solidFill>
                  <a:srgbClr val="002060"/>
                </a:solidFill>
                <a:latin typeface="Arial"/>
                <a:ea typeface="Arial"/>
                <a:cs typeface="Arial"/>
                <a:sym typeface="Arial"/>
              </a:rPr>
              <a:t>$300</a:t>
            </a:r>
            <a:r>
              <a:rPr b="0" i="0" lang="en-US" sz="2000" u="none" cap="none" strike="noStrike">
                <a:solidFill>
                  <a:schemeClr val="dk1"/>
                </a:solidFill>
                <a:latin typeface="Arial"/>
                <a:ea typeface="Arial"/>
                <a:cs typeface="Arial"/>
                <a:sym typeface="Arial"/>
              </a:rPr>
              <a:t> per glove</a:t>
            </a:r>
            <a:endParaRPr b="0" i="0" sz="2000" u="none" cap="none" strike="noStrike">
              <a:solidFill>
                <a:schemeClr val="dk1"/>
              </a:solidFill>
              <a:latin typeface="Arial"/>
              <a:ea typeface="Arial"/>
              <a:cs typeface="Arial"/>
              <a:sym typeface="Arial"/>
            </a:endParaRPr>
          </a:p>
        </p:txBody>
      </p:sp>
      <p:pic>
        <p:nvPicPr>
          <p:cNvPr descr="Image result for readi steadi weights" id="443" name="Google Shape;443;p17"/>
          <p:cNvPicPr preferRelativeResize="0"/>
          <p:nvPr/>
        </p:nvPicPr>
        <p:blipFill rotWithShape="1">
          <a:blip r:embed="rId6">
            <a:alphaModFix/>
          </a:blip>
          <a:srcRect b="0" l="0" r="0" t="0"/>
          <a:stretch/>
        </p:blipFill>
        <p:spPr>
          <a:xfrm>
            <a:off x="9203200" y="2868565"/>
            <a:ext cx="2833821" cy="3687382"/>
          </a:xfrm>
          <a:prstGeom prst="rect">
            <a:avLst/>
          </a:prstGeom>
          <a:noFill/>
          <a:ln>
            <a:noFill/>
          </a:ln>
        </p:spPr>
      </p:pic>
      <p:pic>
        <p:nvPicPr>
          <p:cNvPr descr="Image result for readi steadi weights" id="444" name="Google Shape;444;p17"/>
          <p:cNvPicPr preferRelativeResize="0"/>
          <p:nvPr/>
        </p:nvPicPr>
        <p:blipFill rotWithShape="1">
          <a:blip r:embed="rId7">
            <a:alphaModFix/>
          </a:blip>
          <a:srcRect b="0" l="0" r="0" t="0"/>
          <a:stretch/>
        </p:blipFill>
        <p:spPr>
          <a:xfrm>
            <a:off x="7346197" y="216975"/>
            <a:ext cx="4704731" cy="2651590"/>
          </a:xfrm>
          <a:prstGeom prst="rect">
            <a:avLst/>
          </a:prstGeom>
          <a:noFill/>
          <a:ln>
            <a:noFill/>
          </a:ln>
        </p:spPr>
      </p:pic>
      <p:sp>
        <p:nvSpPr>
          <p:cNvPr id="445" name="Google Shape;445;p17"/>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descr="Purchase the Level Starter Kit" id="450" name="Google Shape;450;p19"/>
          <p:cNvPicPr preferRelativeResize="0"/>
          <p:nvPr/>
        </p:nvPicPr>
        <p:blipFill rotWithShape="1">
          <a:blip r:embed="rId3">
            <a:alphaModFix/>
          </a:blip>
          <a:srcRect b="6935" l="0" r="0" t="19245"/>
          <a:stretch/>
        </p:blipFill>
        <p:spPr>
          <a:xfrm>
            <a:off x="1075301" y="1902186"/>
            <a:ext cx="10041399" cy="4651014"/>
          </a:xfrm>
          <a:prstGeom prst="rect">
            <a:avLst/>
          </a:prstGeom>
          <a:noFill/>
          <a:ln>
            <a:noFill/>
          </a:ln>
        </p:spPr>
      </p:pic>
      <p:sp>
        <p:nvSpPr>
          <p:cNvPr id="451" name="Google Shape;451;p19"/>
          <p:cNvSpPr txBox="1"/>
          <p:nvPr/>
        </p:nvSpPr>
        <p:spPr>
          <a:xfrm>
            <a:off x="506279" y="362687"/>
            <a:ext cx="3936569"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PROS: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Working product; available in the market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Easy to use</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52" name="Google Shape;452;p19"/>
          <p:cNvSpPr txBox="1"/>
          <p:nvPr/>
        </p:nvSpPr>
        <p:spPr>
          <a:xfrm>
            <a:off x="4830306" y="350819"/>
            <a:ext cx="7093057"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CONS:</a:t>
            </a:r>
            <a:endParaRPr b="1"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2060"/>
              </a:buClr>
              <a:buSzPts val="2000"/>
              <a:buFont typeface="Arial"/>
              <a:buChar char="•"/>
            </a:pPr>
            <a:r>
              <a:rPr b="1" i="0" lang="en-US" sz="2000" u="none" cap="none" strike="noStrike">
                <a:solidFill>
                  <a:srgbClr val="002060"/>
                </a:solidFill>
                <a:latin typeface="Arial"/>
                <a:ea typeface="Arial"/>
                <a:cs typeface="Arial"/>
                <a:sym typeface="Arial"/>
              </a:rPr>
              <a:t>Costs $200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Each add-on (spoon, fork) head to be bought separately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2060"/>
              </a:buClr>
              <a:buSzPts val="2000"/>
              <a:buFont typeface="Arial"/>
              <a:buChar char="•"/>
            </a:pPr>
            <a:r>
              <a:rPr b="1" i="0" lang="en-US" sz="2000" u="none" cap="none" strike="noStrike">
                <a:solidFill>
                  <a:srgbClr val="002060"/>
                </a:solidFill>
                <a:latin typeface="Arial"/>
                <a:ea typeface="Arial"/>
                <a:cs typeface="Arial"/>
                <a:sym typeface="Arial"/>
              </a:rPr>
              <a:t>Specific</a:t>
            </a:r>
            <a:r>
              <a:rPr b="0" i="0" lang="en-US" sz="2000" u="none" cap="none" strike="noStrike">
                <a:solidFill>
                  <a:srgbClr val="002060"/>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for the task of </a:t>
            </a:r>
            <a:r>
              <a:rPr b="0" i="0" lang="en-US" sz="2000" u="sng" cap="none" strike="noStrike">
                <a:solidFill>
                  <a:srgbClr val="002060"/>
                </a:solidFill>
                <a:latin typeface="Arial"/>
                <a:ea typeface="Arial"/>
                <a:cs typeface="Arial"/>
                <a:sym typeface="Arial"/>
              </a:rPr>
              <a:t>“eating”</a:t>
            </a:r>
            <a:endParaRPr b="0" i="0" sz="2000" u="sng" cap="none" strike="noStrike">
              <a:solidFill>
                <a:srgbClr val="002060"/>
              </a:solidFill>
              <a:latin typeface="Arial"/>
              <a:ea typeface="Arial"/>
              <a:cs typeface="Arial"/>
              <a:sym typeface="Arial"/>
            </a:endParaRPr>
          </a:p>
        </p:txBody>
      </p:sp>
      <p:sp>
        <p:nvSpPr>
          <p:cNvPr id="453" name="Google Shape;453;p19"/>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0"/>
          <p:cNvSpPr/>
          <p:nvPr/>
        </p:nvSpPr>
        <p:spPr>
          <a:xfrm>
            <a:off x="613422" y="612843"/>
            <a:ext cx="8127622" cy="56323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sng" cap="none" strike="noStrike">
                <a:solidFill>
                  <a:srgbClr val="FF0000"/>
                </a:solidFill>
                <a:latin typeface="Arial"/>
                <a:ea typeface="Arial"/>
                <a:cs typeface="Arial"/>
                <a:sym typeface="Arial"/>
              </a:rPr>
              <a:t>Liftware Steady™</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US20140052275A1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Reference - </a:t>
            </a:r>
            <a:r>
              <a:rPr b="0" i="1" lang="en-US" sz="1400" u="sng" cap="none" strike="noStrike">
                <a:solidFill>
                  <a:schemeClr val="dk1"/>
                </a:solidFill>
                <a:latin typeface="Arial"/>
                <a:ea typeface="Arial"/>
                <a:cs typeface="Arial"/>
                <a:sym typeface="Arial"/>
                <a:hlinkClick r:id="rId3">
                  <a:extLst>
                    <a:ext uri="{A12FA001-AC4F-418D-AE19-62706E023703}">
                      <ahyp:hlinkClr val="tx"/>
                    </a:ext>
                  </a:extLst>
                </a:hlinkClick>
              </a:rPr>
              <a:t>https://patents.google.com/patent/US20140052275A1/en</a:t>
            </a:r>
            <a:br>
              <a:rPr b="0" i="1" lang="en-US" sz="1400" u="sng" cap="none" strike="noStrike">
                <a:solidFill>
                  <a:srgbClr val="1155CC"/>
                </a:solidFill>
                <a:latin typeface="Arial"/>
                <a:ea typeface="Arial"/>
                <a:cs typeface="Arial"/>
                <a:sym typeface="Arial"/>
              </a:rPr>
            </a:br>
            <a:r>
              <a:rPr b="0" i="1" lang="en-US" sz="1400" u="none" cap="none" strike="noStrike">
                <a:solidFill>
                  <a:schemeClr val="lt1"/>
                </a:solidFill>
                <a:latin typeface="Arial"/>
                <a:ea typeface="Arial"/>
                <a:cs typeface="Arial"/>
                <a:sym typeface="Arial"/>
              </a:rPr>
              <a:t>Referen  ce </a:t>
            </a:r>
            <a:r>
              <a:rPr b="0" i="1" lang="en-US" sz="1400" u="sng" cap="none" strike="noStrike">
                <a:solidFill>
                  <a:schemeClr val="dk1"/>
                </a:solidFill>
                <a:latin typeface="Arial"/>
                <a:ea typeface="Arial"/>
                <a:cs typeface="Arial"/>
                <a:sym typeface="Arial"/>
                <a:hlinkClick r:id="rId4">
                  <a:extLst>
                    <a:ext uri="{A12FA001-AC4F-418D-AE19-62706E023703}">
                      <ahyp:hlinkClr val="tx"/>
                    </a:ext>
                  </a:extLst>
                </a:hlinkClick>
              </a:rPr>
              <a:t>https://www.liftware.com/steady/</a:t>
            </a:r>
            <a:endParaRPr b="0"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It is an </a:t>
            </a:r>
            <a:r>
              <a:rPr b="1" i="0" lang="en-US" sz="2000" u="none" cap="none" strike="noStrike">
                <a:solidFill>
                  <a:srgbClr val="002060"/>
                </a:solidFill>
                <a:latin typeface="Arial"/>
                <a:ea typeface="Arial"/>
                <a:cs typeface="Arial"/>
                <a:sym typeface="Arial"/>
              </a:rPr>
              <a:t>electronic stabilizing handle </a:t>
            </a:r>
            <a:r>
              <a:rPr b="0" i="0" lang="en-US" sz="2000" u="none" cap="none" strike="noStrike">
                <a:solidFill>
                  <a:schemeClr val="dk1"/>
                </a:solidFill>
                <a:latin typeface="Arial"/>
                <a:ea typeface="Arial"/>
                <a:cs typeface="Arial"/>
                <a:sym typeface="Arial"/>
              </a:rPr>
              <a:t>with various head attachments</a:t>
            </a:r>
            <a:endParaRPr b="0" i="0" sz="1400" u="none" cap="none" strike="noStrike">
              <a:solidFill>
                <a:srgbClr val="000000"/>
              </a:solidFill>
              <a:latin typeface="Arial"/>
              <a:ea typeface="Arial"/>
              <a:cs typeface="Arial"/>
              <a:sym typeface="Arial"/>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It is designed to help people with hand tremor, which may be related to Parkinson's disease or essential tremor, </a:t>
            </a:r>
            <a:r>
              <a:rPr b="0" i="0" lang="en-US" sz="2000" u="sng" cap="none" strike="noStrike">
                <a:solidFill>
                  <a:srgbClr val="002060"/>
                </a:solidFill>
                <a:latin typeface="Arial"/>
                <a:ea typeface="Arial"/>
                <a:cs typeface="Arial"/>
                <a:sym typeface="Arial"/>
              </a:rPr>
              <a:t>eat more easily</a:t>
            </a:r>
            <a:endParaRPr b="0" i="0" sz="1400" u="none" cap="none" strike="noStrike">
              <a:solidFill>
                <a:srgbClr val="000000"/>
              </a:solidFill>
              <a:latin typeface="Arial"/>
              <a:ea typeface="Arial"/>
              <a:cs typeface="Arial"/>
              <a:sym typeface="Arial"/>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The stabilizing handle contains </a:t>
            </a:r>
            <a:r>
              <a:rPr b="1" i="0" lang="en-US" sz="2000" u="none" cap="none" strike="noStrike">
                <a:solidFill>
                  <a:srgbClr val="002060"/>
                </a:solidFill>
                <a:latin typeface="Arial"/>
                <a:ea typeface="Arial"/>
                <a:cs typeface="Arial"/>
                <a:sym typeface="Arial"/>
              </a:rPr>
              <a:t>sensors that detect hand motion </a:t>
            </a:r>
            <a:r>
              <a:rPr b="0" i="0" lang="en-US" sz="2000" u="none" cap="none" strike="noStrike">
                <a:solidFill>
                  <a:schemeClr val="dk1"/>
                </a:solidFill>
                <a:latin typeface="Arial"/>
                <a:ea typeface="Arial"/>
                <a:cs typeface="Arial"/>
                <a:sym typeface="Arial"/>
              </a:rPr>
              <a:t>and a small onboard computer that </a:t>
            </a:r>
            <a:r>
              <a:rPr b="0" i="0" lang="en-US" sz="2000" u="sng" cap="none" strike="noStrike">
                <a:solidFill>
                  <a:srgbClr val="002060"/>
                </a:solidFill>
                <a:latin typeface="Arial"/>
                <a:ea typeface="Arial"/>
                <a:cs typeface="Arial"/>
                <a:sym typeface="Arial"/>
              </a:rPr>
              <a:t>distinguishes unwanted tremor from the intended movement of the hand</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58750" lvl="0" marL="28575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To stabilize the utensil, the computer </a:t>
            </a:r>
            <a:r>
              <a:rPr b="0" i="0" lang="en-US" sz="2000" u="sng" cap="none" strike="noStrike">
                <a:solidFill>
                  <a:srgbClr val="002060"/>
                </a:solidFill>
                <a:latin typeface="Arial"/>
                <a:ea typeface="Arial"/>
                <a:cs typeface="Arial"/>
                <a:sym typeface="Arial"/>
              </a:rPr>
              <a:t>directs two motors in the handle</a:t>
            </a:r>
            <a:r>
              <a:rPr b="0" i="0" lang="en-US" sz="2000" u="none" cap="none" strike="noStrike">
                <a:solidFill>
                  <a:schemeClr val="dk1"/>
                </a:solidFill>
                <a:latin typeface="Arial"/>
                <a:ea typeface="Arial"/>
                <a:cs typeface="Arial"/>
                <a:sym typeface="Arial"/>
              </a:rPr>
              <a:t> to move the utensil attachment in the </a:t>
            </a:r>
            <a:r>
              <a:rPr b="1" i="0" lang="en-US" sz="2000" u="none" cap="none" strike="noStrike">
                <a:solidFill>
                  <a:srgbClr val="002060"/>
                </a:solidFill>
                <a:latin typeface="Arial"/>
                <a:ea typeface="Arial"/>
                <a:cs typeface="Arial"/>
                <a:sym typeface="Arial"/>
              </a:rPr>
              <a:t>opposite direction of any detected tremor</a:t>
            </a:r>
            <a:r>
              <a:rPr b="0" i="0" lang="en-US" sz="2000" u="none" cap="none" strike="noStrike">
                <a:solidFill>
                  <a:schemeClr val="dk1"/>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p:txBody>
      </p:sp>
      <p:pic>
        <p:nvPicPr>
          <p:cNvPr descr="https://lh3.googleusercontent.com/64fI-hlwVoi5hEnH8EqlQ5LWx-rSxYaaliZcJh0D8q83EGRKBzAMmQu1cjUo0zXS89T0QH9LmMWxNntkUbQGOp9wRfzSnw-IZANg1g=w431-h1148" id="459" name="Google Shape;459;p20"/>
          <p:cNvPicPr preferRelativeResize="0"/>
          <p:nvPr/>
        </p:nvPicPr>
        <p:blipFill rotWithShape="1">
          <a:blip r:embed="rId5">
            <a:alphaModFix/>
          </a:blip>
          <a:srcRect b="0" l="0" r="0" t="0"/>
          <a:stretch/>
        </p:blipFill>
        <p:spPr>
          <a:xfrm>
            <a:off x="8984851" y="267345"/>
            <a:ext cx="2593727" cy="6323308"/>
          </a:xfrm>
          <a:prstGeom prst="rect">
            <a:avLst/>
          </a:prstGeom>
          <a:noFill/>
          <a:ln>
            <a:noFill/>
          </a:ln>
        </p:spPr>
      </p:pic>
      <p:sp>
        <p:nvSpPr>
          <p:cNvPr id="460" name="Google Shape;460;p20"/>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1"/>
          <p:cNvSpPr txBox="1"/>
          <p:nvPr/>
        </p:nvSpPr>
        <p:spPr>
          <a:xfrm>
            <a:off x="506279" y="362687"/>
            <a:ext cx="3936569"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PROS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Working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lang="en-US" sz="2000"/>
              <a:t>A</a:t>
            </a:r>
            <a:r>
              <a:rPr b="0" i="0" lang="en-US" sz="2000" u="none" cap="none" strike="noStrike">
                <a:solidFill>
                  <a:srgbClr val="000000"/>
                </a:solidFill>
                <a:latin typeface="Arial"/>
                <a:ea typeface="Arial"/>
                <a:cs typeface="Arial"/>
                <a:sym typeface="Arial"/>
              </a:rPr>
              <a:t>vailable </a:t>
            </a:r>
            <a:r>
              <a:rPr lang="en-US" sz="2000"/>
              <a:t>commercially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Easy to use</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66" name="Google Shape;466;p21"/>
          <p:cNvSpPr txBox="1"/>
          <p:nvPr/>
        </p:nvSpPr>
        <p:spPr>
          <a:xfrm>
            <a:off x="4184176" y="350825"/>
            <a:ext cx="7739100" cy="132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CONS</a:t>
            </a:r>
            <a:endParaRPr b="1"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2060"/>
              </a:buClr>
              <a:buSzPts val="2000"/>
              <a:buFont typeface="Arial"/>
              <a:buChar char="•"/>
            </a:pPr>
            <a:r>
              <a:rPr b="1" i="0" lang="en-US" sz="2000" u="none" cap="none" strike="noStrike">
                <a:solidFill>
                  <a:srgbClr val="002060"/>
                </a:solidFill>
                <a:latin typeface="Arial"/>
                <a:ea typeface="Arial"/>
                <a:cs typeface="Arial"/>
                <a:sym typeface="Arial"/>
              </a:rPr>
              <a:t>Costs $200</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Each add-on (spoon, fork) has to be bought separately</a:t>
            </a:r>
            <a:endParaRPr b="0" i="0" sz="2000" u="sng" cap="none" strike="noStrike">
              <a:solidFill>
                <a:srgbClr val="002060"/>
              </a:solidFill>
              <a:latin typeface="Arial"/>
              <a:ea typeface="Arial"/>
              <a:cs typeface="Arial"/>
              <a:sym typeface="Arial"/>
            </a:endParaRPr>
          </a:p>
        </p:txBody>
      </p:sp>
      <p:pic>
        <p:nvPicPr>
          <p:cNvPr descr="Purchase the Steady Starter Kit" id="467" name="Google Shape;467;p21"/>
          <p:cNvPicPr preferRelativeResize="0"/>
          <p:nvPr/>
        </p:nvPicPr>
        <p:blipFill rotWithShape="1">
          <a:blip r:embed="rId3">
            <a:alphaModFix/>
          </a:blip>
          <a:srcRect b="8127" l="0" r="0" t="8985"/>
          <a:stretch/>
        </p:blipFill>
        <p:spPr>
          <a:xfrm>
            <a:off x="1168828" y="1827573"/>
            <a:ext cx="9111444" cy="4738696"/>
          </a:xfrm>
          <a:prstGeom prst="rect">
            <a:avLst/>
          </a:prstGeom>
          <a:noFill/>
          <a:ln>
            <a:noFill/>
          </a:ln>
        </p:spPr>
      </p:pic>
      <p:sp>
        <p:nvSpPr>
          <p:cNvPr id="468" name="Google Shape;468;p21"/>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2"/>
          <p:cNvSpPr/>
          <p:nvPr/>
        </p:nvSpPr>
        <p:spPr>
          <a:xfrm>
            <a:off x="542450" y="396976"/>
            <a:ext cx="11107200" cy="411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sng" cap="none" strike="noStrike">
                <a:solidFill>
                  <a:srgbClr val="FF0000"/>
                </a:solidFill>
                <a:latin typeface="Arial"/>
                <a:ea typeface="Arial"/>
                <a:cs typeface="Arial"/>
                <a:sym typeface="Arial"/>
              </a:rPr>
              <a:t>iStopShaking®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US20180289309A1</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Reference - </a:t>
            </a:r>
            <a:r>
              <a:rPr b="0" i="1" lang="en-US" sz="1400" u="sng" cap="none" strike="noStrike">
                <a:solidFill>
                  <a:srgbClr val="1155CC"/>
                </a:solidFill>
                <a:latin typeface="Arial"/>
                <a:ea typeface="Arial"/>
                <a:cs typeface="Arial"/>
                <a:sym typeface="Arial"/>
                <a:hlinkClick r:id="rId3">
                  <a:extLst>
                    <a:ext uri="{A12FA001-AC4F-418D-AE19-62706E023703}">
                      <ahyp:hlinkClr val="tx"/>
                    </a:ext>
                  </a:extLst>
                </a:hlinkClick>
              </a:rPr>
              <a:t>https://patents.google.com/patent/US20180289309A1/en</a:t>
            </a:r>
            <a:endParaRPr b="0" i="1" sz="1400" u="none" cap="none" strike="noStrike">
              <a:solidFill>
                <a:schemeClr val="lt1"/>
              </a:solidFill>
              <a:latin typeface="Arial"/>
              <a:ea typeface="Arial"/>
              <a:cs typeface="Arial"/>
              <a:sym typeface="Arial"/>
            </a:endParaRPr>
          </a:p>
          <a:p>
            <a:pPr indent="45720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1155CC"/>
                </a:solidFill>
                <a:latin typeface="Arial"/>
                <a:ea typeface="Arial"/>
                <a:cs typeface="Arial"/>
                <a:sym typeface="Arial"/>
              </a:rPr>
              <a:t>          </a:t>
            </a:r>
            <a:r>
              <a:rPr b="0" i="1" lang="en-US" sz="1400" u="none" cap="none" strike="noStrike">
                <a:solidFill>
                  <a:schemeClr val="lt1"/>
                </a:solidFill>
                <a:latin typeface="Arial"/>
                <a:ea typeface="Arial"/>
                <a:cs typeface="Arial"/>
                <a:sym typeface="Arial"/>
              </a:rPr>
              <a:t> </a:t>
            </a:r>
            <a:r>
              <a:rPr b="0" i="1" lang="en-US" sz="1400" u="sng" cap="none" strike="noStrike">
                <a:solidFill>
                  <a:srgbClr val="1155CC"/>
                </a:solidFill>
                <a:latin typeface="Arial"/>
                <a:ea typeface="Arial"/>
                <a:cs typeface="Arial"/>
                <a:sym typeface="Arial"/>
                <a:hlinkClick r:id="rId4">
                  <a:extLst>
                    <a:ext uri="{A12FA001-AC4F-418D-AE19-62706E023703}">
                      <ahyp:hlinkClr val="tx"/>
                    </a:ext>
                  </a:extLst>
                </a:hlinkClick>
              </a:rPr>
              <a:t>https://www.youtube.com/watch?v=kgRgcmiS-vI</a:t>
            </a:r>
            <a:endParaRPr b="0" i="1" sz="1400" u="sng" cap="none" strike="noStrike">
              <a:solidFill>
                <a:srgbClr val="1155CC"/>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2060"/>
              </a:buClr>
              <a:buSzPts val="2000"/>
              <a:buFont typeface="Arial"/>
              <a:buChar char="•"/>
            </a:pPr>
            <a:r>
              <a:rPr b="1" i="0" lang="en-US" sz="2000" u="none" cap="none" strike="noStrike">
                <a:solidFill>
                  <a:srgbClr val="002060"/>
                </a:solidFill>
                <a:latin typeface="Arial"/>
                <a:ea typeface="Arial"/>
                <a:cs typeface="Arial"/>
                <a:sym typeface="Arial"/>
              </a:rPr>
              <a:t>‘</a:t>
            </a:r>
            <a:r>
              <a:rPr b="0" i="0" lang="en-US" sz="2000" u="sng" cap="none" strike="noStrike">
                <a:solidFill>
                  <a:srgbClr val="002060"/>
                </a:solidFill>
                <a:latin typeface="Arial"/>
                <a:ea typeface="Arial"/>
                <a:cs typeface="Arial"/>
                <a:sym typeface="Arial"/>
              </a:rPr>
              <a:t>Ablate</a:t>
            </a:r>
            <a:r>
              <a:rPr b="0" i="0" lang="en-US" sz="2000" u="none" cap="none" strike="noStrike">
                <a:solidFill>
                  <a:srgbClr val="000000"/>
                </a:solidFill>
                <a:latin typeface="Arial"/>
                <a:ea typeface="Arial"/>
                <a:cs typeface="Arial"/>
                <a:sym typeface="Arial"/>
              </a:rPr>
              <a:t>’ refers to inhibiting, attenuating, lessening or countering shaking by mechanical means.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Powered by </a:t>
            </a:r>
            <a:r>
              <a:rPr b="1" i="0" lang="en-US" sz="2000" u="none" cap="none" strike="noStrike">
                <a:solidFill>
                  <a:srgbClr val="002060"/>
                </a:solidFill>
                <a:latin typeface="Arial"/>
                <a:ea typeface="Arial"/>
                <a:cs typeface="Arial"/>
                <a:sym typeface="Arial"/>
              </a:rPr>
              <a:t>25-30 mini gyroscopes (spinning at 40,000 rpm)</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Driven by a </a:t>
            </a:r>
            <a:r>
              <a:rPr b="1" i="0" lang="en-US" sz="2000" u="none" cap="none" strike="noStrike">
                <a:solidFill>
                  <a:srgbClr val="002060"/>
                </a:solidFill>
                <a:latin typeface="Arial"/>
                <a:ea typeface="Arial"/>
                <a:cs typeface="Arial"/>
                <a:sym typeface="Arial"/>
              </a:rPr>
              <a:t>brushless DC (BLDC) driver controller</a:t>
            </a:r>
            <a:r>
              <a:rPr b="1" i="0" lang="en-US" sz="2000" u="none" cap="none" strike="noStrike">
                <a:solidFill>
                  <a:srgbClr val="000000"/>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and a long life battery.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2060"/>
              </a:buClr>
              <a:buSzPts val="2000"/>
              <a:buFont typeface="Arial"/>
              <a:buChar char="•"/>
            </a:pPr>
            <a:r>
              <a:rPr b="1" i="0" lang="en-US" sz="2000" u="none" cap="none" strike="noStrike">
                <a:solidFill>
                  <a:srgbClr val="002060"/>
                </a:solidFill>
                <a:latin typeface="Arial"/>
                <a:ea typeface="Arial"/>
                <a:cs typeface="Arial"/>
                <a:sym typeface="Arial"/>
              </a:rPr>
              <a:t>Triaxial Accelerometers </a:t>
            </a:r>
            <a:r>
              <a:rPr b="0" i="0" lang="en-US" sz="2000" u="none" cap="none" strike="noStrike">
                <a:solidFill>
                  <a:srgbClr val="000000"/>
                </a:solidFill>
                <a:latin typeface="Arial"/>
                <a:ea typeface="Arial"/>
                <a:cs typeface="Arial"/>
                <a:sym typeface="Arial"/>
              </a:rPr>
              <a:t>are used to sense both static (e.g. gravity) and dynamic (e.g. sudden starts/stops) acceleration along three cartesian axis.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 accelerometer is used for </a:t>
            </a:r>
            <a:r>
              <a:rPr b="0" i="0" lang="en-US" sz="2000" u="sng" cap="none" strike="noStrike">
                <a:solidFill>
                  <a:srgbClr val="002060"/>
                </a:solidFill>
                <a:latin typeface="Arial"/>
                <a:ea typeface="Arial"/>
                <a:cs typeface="Arial"/>
                <a:sym typeface="Arial"/>
              </a:rPr>
              <a:t>tilt-sensing and to sense gyroscope motion</a:t>
            </a: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74" name="Google Shape;474;p22"/>
          <p:cNvSpPr txBox="1"/>
          <p:nvPr/>
        </p:nvSpPr>
        <p:spPr>
          <a:xfrm>
            <a:off x="506279" y="4686708"/>
            <a:ext cx="3936569"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PROS: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Works over the </a:t>
            </a:r>
            <a:r>
              <a:rPr b="0" i="0" lang="en-US" sz="2000" u="sng" cap="none" strike="noStrike">
                <a:solidFill>
                  <a:srgbClr val="002060"/>
                </a:solidFill>
                <a:latin typeface="Arial"/>
                <a:ea typeface="Arial"/>
                <a:cs typeface="Arial"/>
                <a:sym typeface="Arial"/>
              </a:rPr>
              <a:t>whole hand</a:t>
            </a:r>
            <a:r>
              <a:rPr b="0" i="0" lang="en-US" sz="2000" u="none" cap="none" strike="noStrike">
                <a:solidFill>
                  <a:srgbClr val="000000"/>
                </a:solidFill>
                <a:latin typeface="Arial"/>
                <a:ea typeface="Arial"/>
                <a:cs typeface="Arial"/>
                <a:sym typeface="Arial"/>
              </a:rPr>
              <a:t>; at all joints (fingers)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2060"/>
              </a:buClr>
              <a:buSzPts val="2000"/>
              <a:buFont typeface="Arial"/>
              <a:buChar char="•"/>
            </a:pPr>
            <a:r>
              <a:rPr b="0" i="0" lang="en-US" sz="2000" u="sng" cap="none" strike="noStrike">
                <a:solidFill>
                  <a:srgbClr val="002060"/>
                </a:solidFill>
                <a:latin typeface="Arial"/>
                <a:ea typeface="Arial"/>
                <a:cs typeface="Arial"/>
                <a:sym typeface="Arial"/>
              </a:rPr>
              <a:t>Better results </a:t>
            </a:r>
            <a:r>
              <a:rPr b="0" i="0" lang="en-US" sz="2000" u="none" cap="none" strike="noStrike">
                <a:solidFill>
                  <a:srgbClr val="000000"/>
                </a:solidFill>
                <a:latin typeface="Arial"/>
                <a:ea typeface="Arial"/>
                <a:cs typeface="Arial"/>
                <a:sym typeface="Arial"/>
              </a:rPr>
              <a:t>courtesy many gyroscopes</a:t>
            </a:r>
            <a:endParaRPr b="0" i="0" sz="1400" u="none" cap="none" strike="noStrike">
              <a:solidFill>
                <a:srgbClr val="000000"/>
              </a:solidFill>
              <a:latin typeface="Arial"/>
              <a:ea typeface="Arial"/>
              <a:cs typeface="Arial"/>
              <a:sym typeface="Arial"/>
            </a:endParaRPr>
          </a:p>
        </p:txBody>
      </p:sp>
      <p:sp>
        <p:nvSpPr>
          <p:cNvPr id="475" name="Google Shape;475;p22"/>
          <p:cNvSpPr txBox="1"/>
          <p:nvPr/>
        </p:nvSpPr>
        <p:spPr>
          <a:xfrm>
            <a:off x="4830306" y="4674840"/>
            <a:ext cx="7093057"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CONS:</a:t>
            </a:r>
            <a:endParaRPr b="1"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It is a “</a:t>
            </a:r>
            <a:r>
              <a:rPr b="0" i="0" lang="en-US" sz="2000" u="sng" cap="none" strike="noStrike">
                <a:solidFill>
                  <a:srgbClr val="002060"/>
                </a:solidFill>
                <a:latin typeface="Arial"/>
                <a:ea typeface="Arial"/>
                <a:cs typeface="Arial"/>
                <a:sym typeface="Arial"/>
              </a:rPr>
              <a:t>prototype</a:t>
            </a: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Covers the whole of hand and hence, might be </a:t>
            </a:r>
            <a:r>
              <a:rPr b="0" i="0" lang="en-US" sz="2000" u="sng" cap="none" strike="noStrike">
                <a:solidFill>
                  <a:srgbClr val="002060"/>
                </a:solidFill>
                <a:latin typeface="Arial"/>
                <a:ea typeface="Arial"/>
                <a:cs typeface="Arial"/>
                <a:sym typeface="Arial"/>
              </a:rPr>
              <a:t>uncomfortable</a:t>
            </a:r>
            <a:endParaRPr b="0" i="0" sz="1400" u="none" cap="none" strike="noStrike">
              <a:solidFill>
                <a:srgbClr val="000000"/>
              </a:solidFill>
              <a:latin typeface="Arial"/>
              <a:ea typeface="Arial"/>
              <a:cs typeface="Arial"/>
              <a:sym typeface="Arial"/>
            </a:endParaRPr>
          </a:p>
        </p:txBody>
      </p:sp>
      <p:sp>
        <p:nvSpPr>
          <p:cNvPr id="476" name="Google Shape;476;p22"/>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52bfa3ffb1_0_240"/>
          <p:cNvSpPr txBox="1"/>
          <p:nvPr>
            <p:ph idx="1" type="body"/>
          </p:nvPr>
        </p:nvSpPr>
        <p:spPr>
          <a:xfrm>
            <a:off x="838200" y="1277950"/>
            <a:ext cx="10515600" cy="52044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highlight>
                  <a:srgbClr val="FEFEFE"/>
                </a:highlight>
                <a:latin typeface="Arial"/>
                <a:ea typeface="Arial"/>
                <a:cs typeface="Arial"/>
                <a:sym typeface="Arial"/>
              </a:rPr>
              <a:t>Parkinson’s disease is a neurodegenerative condition – an illness that affects nerve cells in the brain that control movement.</a:t>
            </a:r>
            <a:endParaRPr sz="2400">
              <a:highlight>
                <a:srgbClr val="FEFEFE"/>
              </a:highlight>
              <a:latin typeface="Arial"/>
              <a:ea typeface="Arial"/>
              <a:cs typeface="Arial"/>
              <a:sym typeface="Arial"/>
            </a:endParaRPr>
          </a:p>
          <a:p>
            <a:pPr indent="-381000" lvl="0" marL="457200" rtl="0" algn="l">
              <a:lnSpc>
                <a:spcPct val="115000"/>
              </a:lnSpc>
              <a:spcBef>
                <a:spcPts val="0"/>
              </a:spcBef>
              <a:spcAft>
                <a:spcPts val="0"/>
              </a:spcAft>
              <a:buSzPts val="2400"/>
              <a:buChar char="•"/>
            </a:pPr>
            <a:r>
              <a:rPr lang="en-US" sz="2400">
                <a:highlight>
                  <a:srgbClr val="FEFEFE"/>
                </a:highlight>
                <a:latin typeface="Arial"/>
                <a:ea typeface="Arial"/>
                <a:cs typeface="Arial"/>
                <a:sym typeface="Arial"/>
              </a:rPr>
              <a:t>Multiple sclerosis is a chronic illness involving your central nervous system. The immune system attacks myelin, the protective layer around nerve fibres.</a:t>
            </a:r>
            <a:endParaRPr sz="2400">
              <a:highlight>
                <a:srgbClr val="FEFEFE"/>
              </a:highlight>
              <a:latin typeface="Arial"/>
              <a:ea typeface="Arial"/>
              <a:cs typeface="Arial"/>
              <a:sym typeface="Arial"/>
            </a:endParaRPr>
          </a:p>
          <a:p>
            <a:pPr indent="-381000" lvl="0" marL="457200" rtl="0" algn="l">
              <a:lnSpc>
                <a:spcPct val="115000"/>
              </a:lnSpc>
              <a:spcBef>
                <a:spcPts val="0"/>
              </a:spcBef>
              <a:spcAft>
                <a:spcPts val="0"/>
              </a:spcAft>
              <a:buSzPts val="2400"/>
              <a:buChar char="•"/>
            </a:pPr>
            <a:r>
              <a:rPr lang="en-US" sz="2400">
                <a:highlight>
                  <a:srgbClr val="FEFEFE"/>
                </a:highlight>
                <a:latin typeface="Arial"/>
                <a:ea typeface="Arial"/>
                <a:cs typeface="Arial"/>
                <a:sym typeface="Arial"/>
              </a:rPr>
              <a:t>Huntington’s disease is a hereditary condition in which your brain’s nerve cells gradually break down. This affects your physical movements, emotions and cognitive abilities.</a:t>
            </a:r>
            <a:endParaRPr sz="2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400">
                <a:highlight>
                  <a:srgbClr val="FFFFFF"/>
                </a:highlight>
                <a:latin typeface="Arial"/>
                <a:ea typeface="Arial"/>
                <a:cs typeface="Arial"/>
                <a:sym typeface="Arial"/>
              </a:rPr>
              <a:t>Tremor is the most common movement disorder. Its incidence and prevalence increase with ageing, affecting more than 4% of the patients older than 65 years . More than two-thirds of the population with upper limb tremor face serious difficulties in daily life. </a:t>
            </a:r>
            <a:endParaRPr sz="2400">
              <a:latin typeface="Arial"/>
              <a:ea typeface="Arial"/>
              <a:cs typeface="Arial"/>
              <a:sym typeface="Arial"/>
            </a:endParaRPr>
          </a:p>
        </p:txBody>
      </p:sp>
      <p:sp>
        <p:nvSpPr>
          <p:cNvPr id="246" name="Google Shape;246;g52bfa3ffb1_0_240"/>
          <p:cNvSpPr txBox="1"/>
          <p:nvPr/>
        </p:nvSpPr>
        <p:spPr>
          <a:xfrm>
            <a:off x="838200" y="327750"/>
            <a:ext cx="85680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chemeClr val="dk2"/>
                </a:solidFill>
                <a:latin typeface="Spectral"/>
                <a:ea typeface="Spectral"/>
                <a:cs typeface="Spectral"/>
                <a:sym typeface="Spectral"/>
              </a:rPr>
              <a:t>Tremor Causing Diseases</a:t>
            </a:r>
            <a:endParaRPr b="1" sz="3600">
              <a:solidFill>
                <a:schemeClr val="dk2"/>
              </a:solidFill>
              <a:latin typeface="Spectral"/>
              <a:ea typeface="Spectral"/>
              <a:cs typeface="Spectral"/>
              <a:sym typeface="Spectral"/>
            </a:endParaRPr>
          </a:p>
        </p:txBody>
      </p:sp>
      <p:sp>
        <p:nvSpPr>
          <p:cNvPr id="247" name="Google Shape;247;g52bfa3ffb1_0_240"/>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descr="https://lh6.googleusercontent.com/LyZUP9otlAj73wcCUC-0Acixn5cqBdTTvIjRbNItTZmTAQA70uPukLb8Aag3xMUz_2Lf-TSjBGKyQdVOdzDKv7wyn2imYh2Qy81yXgS-wRiRqRzs3sNt0yIPFzcFV_2Nd5-q6f5D" id="481" name="Google Shape;481;p23"/>
          <p:cNvPicPr preferRelativeResize="0"/>
          <p:nvPr/>
        </p:nvPicPr>
        <p:blipFill rotWithShape="1">
          <a:blip r:embed="rId3">
            <a:alphaModFix/>
          </a:blip>
          <a:srcRect b="0" l="0" r="0" t="0"/>
          <a:stretch/>
        </p:blipFill>
        <p:spPr>
          <a:xfrm>
            <a:off x="0" y="0"/>
            <a:ext cx="12191999" cy="6858001"/>
          </a:xfrm>
          <a:prstGeom prst="rect">
            <a:avLst/>
          </a:prstGeom>
          <a:noFill/>
          <a:ln>
            <a:noFill/>
          </a:ln>
        </p:spPr>
      </p:pic>
      <p:sp>
        <p:nvSpPr>
          <p:cNvPr id="482" name="Google Shape;482;p23"/>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4"/>
          <p:cNvSpPr/>
          <p:nvPr/>
        </p:nvSpPr>
        <p:spPr>
          <a:xfrm>
            <a:off x="291885" y="170309"/>
            <a:ext cx="11608200" cy="3929400"/>
          </a:xfrm>
          <a:prstGeom prst="rect">
            <a:avLst/>
          </a:prstGeom>
          <a:noFill/>
          <a:ln>
            <a:noFill/>
          </a:ln>
        </p:spPr>
        <p:txBody>
          <a:bodyPr anchorCtr="0" anchor="ctr" bIns="0" lIns="91425" spcFirstLastPara="1" rIns="91425" wrap="square" tIns="0">
            <a:spAutoFit/>
          </a:bodyPr>
          <a:lstStyle/>
          <a:p>
            <a:pPr indent="0" lvl="0" marL="0" marR="0" rtl="0" algn="l">
              <a:lnSpc>
                <a:spcPct val="100000"/>
              </a:lnSpc>
              <a:spcBef>
                <a:spcPts val="0"/>
              </a:spcBef>
              <a:spcAft>
                <a:spcPts val="0"/>
              </a:spcAft>
              <a:buClr>
                <a:srgbClr val="FF0000"/>
              </a:buClr>
              <a:buSzPts val="2800"/>
              <a:buFont typeface="Arial"/>
              <a:buNone/>
            </a:pPr>
            <a:r>
              <a:rPr b="1" i="0" lang="en-US" sz="2800" u="sng" cap="none" strike="noStrike">
                <a:solidFill>
                  <a:srgbClr val="FF0000"/>
                </a:solidFill>
                <a:latin typeface="Arial"/>
                <a:ea typeface="Arial"/>
                <a:cs typeface="Arial"/>
                <a:sym typeface="Arial"/>
              </a:rPr>
              <a:t>Project Emma</a:t>
            </a:r>
            <a:br>
              <a:rPr b="1" i="0" lang="en-US" sz="2000" u="none" cap="none" strike="noStrike">
                <a:solidFill>
                  <a:srgbClr val="000000"/>
                </a:solidFill>
                <a:latin typeface="Arial"/>
                <a:ea typeface="Arial"/>
                <a:cs typeface="Arial"/>
                <a:sym typeface="Arial"/>
              </a:rPr>
            </a:br>
            <a:r>
              <a:rPr b="0" i="1" lang="en-US" sz="1400" u="none" cap="none" strike="noStrike">
                <a:solidFill>
                  <a:srgbClr val="000000"/>
                </a:solidFill>
                <a:latin typeface="Arial"/>
                <a:ea typeface="Arial"/>
                <a:cs typeface="Arial"/>
                <a:sym typeface="Arial"/>
              </a:rPr>
              <a:t>Reference: </a:t>
            </a:r>
            <a:r>
              <a:rPr b="0" i="1" lang="en-US" sz="1400" u="sng" cap="none" strike="noStrike">
                <a:solidFill>
                  <a:srgbClr val="1155CC"/>
                </a:solidFill>
                <a:latin typeface="Arial"/>
                <a:ea typeface="Arial"/>
                <a:cs typeface="Arial"/>
                <a:sym typeface="Arial"/>
                <a:hlinkClick r:id="rId3">
                  <a:extLst>
                    <a:ext uri="{A12FA001-AC4F-418D-AE19-62706E023703}">
                      <ahyp:hlinkClr val="tx"/>
                    </a:ext>
                  </a:extLst>
                </a:hlinkClick>
              </a:rPr>
              <a:t>https://www.microsoft.com/en-us/research/project/project-emma/</a:t>
            </a:r>
            <a:endParaRPr b="0" i="1" sz="1400" u="none" cap="none" strike="noStrike">
              <a:solidFill>
                <a:schemeClr val="dk1"/>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Introduces a </a:t>
            </a:r>
            <a:r>
              <a:rPr b="1" i="0" lang="en-US" sz="2000" u="none" cap="none" strike="noStrike">
                <a:solidFill>
                  <a:srgbClr val="002060"/>
                </a:solidFill>
                <a:latin typeface="Arial"/>
                <a:ea typeface="Arial"/>
                <a:cs typeface="Arial"/>
                <a:sym typeface="Arial"/>
              </a:rPr>
              <a:t>rhythmic vibration effect</a:t>
            </a:r>
            <a:r>
              <a:rPr b="1" i="0" lang="en-US" sz="2000" u="sng" cap="none" strike="noStrike">
                <a:solidFill>
                  <a:srgbClr val="002060"/>
                </a:solidFill>
                <a:latin typeface="Arial"/>
                <a:ea typeface="Arial"/>
                <a:cs typeface="Arial"/>
                <a:sym typeface="Arial"/>
              </a:rPr>
              <a:t> </a:t>
            </a:r>
            <a:r>
              <a:rPr b="0" i="0" lang="en-US" sz="2000" u="sng" cap="none" strike="noStrike">
                <a:solidFill>
                  <a:srgbClr val="002060"/>
                </a:solidFill>
                <a:latin typeface="Arial"/>
                <a:ea typeface="Arial"/>
                <a:cs typeface="Arial"/>
                <a:sym typeface="Arial"/>
              </a:rPr>
              <a:t>through small motors </a:t>
            </a:r>
            <a:r>
              <a:rPr b="0" i="0" lang="en-US" sz="2000" u="none" cap="none" strike="noStrike">
                <a:solidFill>
                  <a:srgbClr val="000000"/>
                </a:solidFill>
                <a:latin typeface="Arial"/>
                <a:ea typeface="Arial"/>
                <a:cs typeface="Arial"/>
                <a:sym typeface="Arial"/>
              </a:rPr>
              <a:t>around the wrist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 ability to move is regulated by a </a:t>
            </a:r>
            <a:r>
              <a:rPr b="1" i="0" lang="en-US" sz="2000" u="none" cap="none" strike="noStrike">
                <a:solidFill>
                  <a:srgbClr val="002060"/>
                </a:solidFill>
                <a:latin typeface="Arial"/>
                <a:ea typeface="Arial"/>
                <a:cs typeface="Arial"/>
                <a:sym typeface="Arial"/>
              </a:rPr>
              <a:t>sensorimotor feedback loop</a:t>
            </a:r>
            <a:r>
              <a:rPr b="0" i="0" lang="en-US" sz="2000" u="none" cap="none" strike="noStrike">
                <a:solidFill>
                  <a:srgbClr val="000000"/>
                </a:solidFill>
                <a:latin typeface="Arial"/>
                <a:ea typeface="Arial"/>
                <a:cs typeface="Arial"/>
                <a:sym typeface="Arial"/>
              </a:rPr>
              <a:t>, involving the perception of movement and position of the body.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 tremor symptom could arise from an </a:t>
            </a:r>
            <a:r>
              <a:rPr b="1" i="0" lang="en-US" sz="2000" u="none" cap="none" strike="noStrike">
                <a:solidFill>
                  <a:srgbClr val="002060"/>
                </a:solidFill>
                <a:latin typeface="Arial"/>
                <a:ea typeface="Arial"/>
                <a:cs typeface="Arial"/>
                <a:sym typeface="Arial"/>
              </a:rPr>
              <a:t>erroneous feedback loop</a:t>
            </a:r>
            <a:r>
              <a:rPr b="0" i="0" lang="en-US" sz="2000" u="none" cap="none" strike="noStrike">
                <a:solidFill>
                  <a:srgbClr val="000000"/>
                </a:solidFill>
                <a:latin typeface="Arial"/>
                <a:ea typeface="Arial"/>
                <a:cs typeface="Arial"/>
                <a:sym typeface="Arial"/>
              </a:rPr>
              <a:t>, where the </a:t>
            </a:r>
            <a:r>
              <a:rPr b="0" i="0" lang="en-US" sz="2000" u="sng" cap="none" strike="noStrike">
                <a:solidFill>
                  <a:srgbClr val="002060"/>
                </a:solidFill>
                <a:latin typeface="Arial"/>
                <a:ea typeface="Arial"/>
                <a:cs typeface="Arial"/>
                <a:sym typeface="Arial"/>
              </a:rPr>
              <a:t>brain is overcompensating for an initial movement error, resulting in a continuous tremor.</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The injection of vibration by the Emma Watch </a:t>
            </a:r>
            <a:r>
              <a:rPr b="0" i="0" lang="en-US" sz="2000" u="sng" cap="none" strike="noStrike">
                <a:solidFill>
                  <a:srgbClr val="002060"/>
                </a:solidFill>
                <a:latin typeface="Arial"/>
                <a:ea typeface="Arial"/>
                <a:cs typeface="Arial"/>
                <a:sym typeface="Arial"/>
              </a:rPr>
              <a:t>introduces </a:t>
            </a:r>
            <a:r>
              <a:rPr b="1" i="0" lang="en-US" sz="2000" u="sng" cap="none" strike="noStrike">
                <a:solidFill>
                  <a:srgbClr val="002060"/>
                </a:solidFill>
                <a:latin typeface="Arial"/>
                <a:ea typeface="Arial"/>
                <a:cs typeface="Arial"/>
                <a:sym typeface="Arial"/>
              </a:rPr>
              <a:t>white noise*</a:t>
            </a:r>
            <a:r>
              <a:rPr b="0" i="0" lang="en-US" sz="2000" u="sng" cap="none" strike="noStrike">
                <a:solidFill>
                  <a:srgbClr val="002060"/>
                </a:solidFill>
                <a:latin typeface="Arial"/>
                <a:ea typeface="Arial"/>
                <a:cs typeface="Arial"/>
                <a:sym typeface="Arial"/>
              </a:rPr>
              <a:t> that short-circuits this erroneous feedback loop, stopping the brain from sensing the initial error </a:t>
            </a:r>
            <a:r>
              <a:rPr b="0" i="0" lang="en-US" sz="2000" u="none" cap="none" strike="noStrike">
                <a:solidFill>
                  <a:srgbClr val="000000"/>
                </a:solidFill>
                <a:latin typeface="Arial"/>
                <a:ea typeface="Arial"/>
                <a:cs typeface="Arial"/>
                <a:sym typeface="Arial"/>
              </a:rPr>
              <a:t>and its try to overcompensate.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This kind of haptic technology can be used to prevent movement disorders.  </a:t>
            </a:r>
            <a:endParaRPr b="0" i="0" sz="2000" u="none" cap="none" strike="noStrike">
              <a:solidFill>
                <a:schemeClr val="dk1"/>
              </a:solidFill>
              <a:latin typeface="Arial"/>
              <a:ea typeface="Arial"/>
              <a:cs typeface="Arial"/>
              <a:sym typeface="Arial"/>
            </a:endParaRPr>
          </a:p>
        </p:txBody>
      </p:sp>
      <p:sp>
        <p:nvSpPr>
          <p:cNvPr id="488" name="Google Shape;488;p24"/>
          <p:cNvSpPr txBox="1"/>
          <p:nvPr/>
        </p:nvSpPr>
        <p:spPr>
          <a:xfrm>
            <a:off x="387458" y="4376735"/>
            <a:ext cx="3936600" cy="132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PROS: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2060"/>
              </a:buClr>
              <a:buSzPts val="2000"/>
              <a:buFont typeface="Arial"/>
              <a:buChar char="•"/>
            </a:pPr>
            <a:r>
              <a:rPr b="0" i="0" lang="en-US" sz="2000" u="sng" cap="none" strike="noStrike">
                <a:solidFill>
                  <a:srgbClr val="002060"/>
                </a:solidFill>
                <a:latin typeface="Arial"/>
                <a:ea typeface="Arial"/>
                <a:cs typeface="Arial"/>
                <a:sym typeface="Arial"/>
              </a:rPr>
              <a:t>Comfortable, confined area</a:t>
            </a:r>
            <a:endParaRPr b="0" i="0" sz="2000" u="sng" cap="none" strike="noStrike">
              <a:solidFill>
                <a:srgbClr val="00206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Blends to the eye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2060"/>
              </a:buClr>
              <a:buSzPts val="2000"/>
              <a:buFont typeface="Arial"/>
              <a:buChar char="•"/>
            </a:pPr>
            <a:r>
              <a:rPr b="0" i="0" lang="en-US" sz="2000" u="sng" cap="none" strike="noStrike">
                <a:solidFill>
                  <a:srgbClr val="002060"/>
                </a:solidFill>
                <a:latin typeface="Arial"/>
                <a:ea typeface="Arial"/>
                <a:cs typeface="Arial"/>
                <a:sym typeface="Arial"/>
              </a:rPr>
              <a:t>No gyroscopes</a:t>
            </a:r>
            <a:r>
              <a:rPr b="0" i="0" lang="en-US" sz="2000" u="none" cap="none" strike="noStrike">
                <a:solidFill>
                  <a:srgbClr val="000000"/>
                </a:solidFill>
                <a:latin typeface="Arial"/>
                <a:ea typeface="Arial"/>
                <a:cs typeface="Arial"/>
                <a:sym typeface="Arial"/>
              </a:rPr>
              <a:t> involved</a:t>
            </a:r>
            <a:endParaRPr b="0" i="0" sz="2000" u="none" cap="none" strike="noStrike">
              <a:solidFill>
                <a:srgbClr val="000000"/>
              </a:solidFill>
              <a:latin typeface="Arial"/>
              <a:ea typeface="Arial"/>
              <a:cs typeface="Arial"/>
              <a:sym typeface="Arial"/>
            </a:endParaRPr>
          </a:p>
        </p:txBody>
      </p:sp>
      <p:sp>
        <p:nvSpPr>
          <p:cNvPr id="489" name="Google Shape;489;p24"/>
          <p:cNvSpPr txBox="1"/>
          <p:nvPr/>
        </p:nvSpPr>
        <p:spPr>
          <a:xfrm>
            <a:off x="4711485" y="4364867"/>
            <a:ext cx="7093200" cy="163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CONS:</a:t>
            </a:r>
            <a:endParaRPr b="1"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Project in </a:t>
            </a:r>
            <a:r>
              <a:rPr b="0" i="0" lang="en-US" sz="2000" u="sng" cap="none" strike="noStrike">
                <a:solidFill>
                  <a:srgbClr val="002060"/>
                </a:solidFill>
                <a:latin typeface="Arial"/>
                <a:ea typeface="Arial"/>
                <a:cs typeface="Arial"/>
                <a:sym typeface="Arial"/>
              </a:rPr>
              <a:t>research stage </a:t>
            </a:r>
            <a:r>
              <a:rPr b="0" i="0" lang="en-US" sz="2000" u="none" cap="none" strike="noStrike">
                <a:solidFill>
                  <a:srgbClr val="000000"/>
                </a:solidFill>
                <a:latin typeface="Arial"/>
                <a:ea typeface="Arial"/>
                <a:cs typeface="Arial"/>
                <a:sym typeface="Arial"/>
              </a:rPr>
              <a:t>under </a:t>
            </a:r>
            <a:r>
              <a:rPr b="0" i="0" lang="en-US" sz="2000" u="sng" cap="none" strike="noStrike">
                <a:solidFill>
                  <a:srgbClr val="002060"/>
                </a:solidFill>
                <a:latin typeface="Arial"/>
                <a:ea typeface="Arial"/>
                <a:cs typeface="Arial"/>
                <a:sym typeface="Arial"/>
              </a:rPr>
              <a:t>Microsoft Research team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2060"/>
              </a:buClr>
              <a:buSzPts val="2000"/>
              <a:buFont typeface="Arial"/>
              <a:buChar char="•"/>
            </a:pPr>
            <a:r>
              <a:rPr b="0" i="0" lang="en-US" sz="2000" u="sng" cap="none" strike="noStrike">
                <a:solidFill>
                  <a:srgbClr val="002060"/>
                </a:solidFill>
                <a:latin typeface="Arial"/>
                <a:ea typeface="Arial"/>
                <a:cs typeface="Arial"/>
                <a:sym typeface="Arial"/>
              </a:rPr>
              <a:t>Specific</a:t>
            </a:r>
            <a:r>
              <a:rPr b="0" i="0" lang="en-US" sz="2000" u="none" cap="none" strike="noStrike">
                <a:solidFill>
                  <a:srgbClr val="000000"/>
                </a:solidFill>
                <a:latin typeface="Arial"/>
                <a:ea typeface="Arial"/>
                <a:cs typeface="Arial"/>
                <a:sym typeface="Arial"/>
              </a:rPr>
              <a:t> to Emma’s symptoms; might not be medically approved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Generating vibrations to nullify vibrations</a:t>
            </a:r>
            <a:endParaRPr b="0" i="0" sz="1400" u="none" cap="none" strike="noStrike">
              <a:solidFill>
                <a:srgbClr val="000000"/>
              </a:solidFill>
              <a:latin typeface="Arial"/>
              <a:ea typeface="Arial"/>
              <a:cs typeface="Arial"/>
              <a:sym typeface="Arial"/>
            </a:endParaRPr>
          </a:p>
        </p:txBody>
      </p:sp>
      <p:sp>
        <p:nvSpPr>
          <p:cNvPr id="490" name="Google Shape;490;p24"/>
          <p:cNvSpPr txBox="1"/>
          <p:nvPr/>
        </p:nvSpPr>
        <p:spPr>
          <a:xfrm>
            <a:off x="0" y="6025991"/>
            <a:ext cx="12192000" cy="300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50"/>
              <a:buFont typeface="Arial"/>
              <a:buNone/>
            </a:pPr>
            <a:r>
              <a:rPr b="0" i="0" lang="en-US" sz="1350" u="none" cap="none" strike="noStrike">
                <a:solidFill>
                  <a:srgbClr val="000000"/>
                </a:solidFill>
                <a:latin typeface="Arial"/>
                <a:ea typeface="Arial"/>
                <a:cs typeface="Arial"/>
                <a:sym typeface="Arial"/>
              </a:rPr>
              <a:t>*White Noise: </a:t>
            </a:r>
            <a:r>
              <a:rPr b="0" i="0" lang="en-US" sz="1350" u="none" cap="none" strike="noStrike">
                <a:solidFill>
                  <a:srgbClr val="222222"/>
                </a:solidFill>
                <a:latin typeface="Arial"/>
                <a:ea typeface="Arial"/>
                <a:cs typeface="Arial"/>
                <a:sym typeface="Arial"/>
              </a:rPr>
              <a:t>In signal processing, white noise is a random signal having equal intensity at </a:t>
            </a:r>
            <a:r>
              <a:rPr b="0" i="0" lang="en-US" sz="1350" u="none" cap="none" strike="noStrike">
                <a:solidFill>
                  <a:srgbClr val="FF0000"/>
                </a:solidFill>
                <a:latin typeface="Arial"/>
                <a:ea typeface="Arial"/>
                <a:cs typeface="Arial"/>
                <a:sym typeface="Arial"/>
              </a:rPr>
              <a:t>different frequencies</a:t>
            </a:r>
            <a:r>
              <a:rPr b="0" i="0" lang="en-US" sz="1350" u="none" cap="none" strike="noStrike">
                <a:solidFill>
                  <a:srgbClr val="222222"/>
                </a:solidFill>
                <a:latin typeface="Arial"/>
                <a:ea typeface="Arial"/>
                <a:cs typeface="Arial"/>
                <a:sym typeface="Arial"/>
              </a:rPr>
              <a:t>, giving it a constant power spectral density.</a:t>
            </a:r>
            <a:r>
              <a:rPr b="0" i="0" lang="en-US" sz="1350" u="none" cap="none" strike="noStrike">
                <a:solidFill>
                  <a:schemeClr val="dk1"/>
                </a:solidFill>
                <a:latin typeface="Arial"/>
                <a:ea typeface="Arial"/>
                <a:cs typeface="Arial"/>
                <a:sym typeface="Arial"/>
              </a:rPr>
              <a:t> </a:t>
            </a:r>
            <a:endParaRPr b="0" i="0" sz="1350" u="none" cap="none" strike="noStrike">
              <a:solidFill>
                <a:srgbClr val="000000"/>
              </a:solidFill>
              <a:latin typeface="Arial"/>
              <a:ea typeface="Arial"/>
              <a:cs typeface="Arial"/>
              <a:sym typeface="Arial"/>
            </a:endParaRPr>
          </a:p>
        </p:txBody>
      </p:sp>
      <p:sp>
        <p:nvSpPr>
          <p:cNvPr id="491" name="Google Shape;491;p24"/>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https://lh4.googleusercontent.com/peTFKXYUIKsTj1ZinpXSXjxorq3_ko3486p533N1vFtPhP_ZKDfnl0Xvv6y43eEOduusXOF6sDOD4ZNbaYaB_eaQQlgaYFmZpF61X4DDaWDxHkhxtZ9G7-zlcX5byAu3bZdZuB1j" id="496" name="Google Shape;496;p25"/>
          <p:cNvPicPr preferRelativeResize="0"/>
          <p:nvPr/>
        </p:nvPicPr>
        <p:blipFill rotWithShape="1">
          <a:blip r:embed="rId3">
            <a:alphaModFix/>
          </a:blip>
          <a:srcRect b="15908" l="0" r="0" t="0"/>
          <a:stretch/>
        </p:blipFill>
        <p:spPr>
          <a:xfrm>
            <a:off x="76200" y="0"/>
            <a:ext cx="6973693" cy="4243234"/>
          </a:xfrm>
          <a:prstGeom prst="rect">
            <a:avLst/>
          </a:prstGeom>
          <a:noFill/>
          <a:ln>
            <a:noFill/>
          </a:ln>
        </p:spPr>
      </p:pic>
      <p:pic>
        <p:nvPicPr>
          <p:cNvPr descr="https://lh6.googleusercontent.com/nm-cjAJeu8HFd_6GrbPoAspQx7fSfOH2wtuJLkT78PFq5mYHtBThNQVMyEabdIJo8SHe5b1xULm0syeEeFa_7vuhTdYZe8XHkx-SlaNeu2qSjS7V2ChPNfTOfhktOYmlm4Fj7z7m" id="497" name="Google Shape;497;p25"/>
          <p:cNvPicPr preferRelativeResize="0"/>
          <p:nvPr/>
        </p:nvPicPr>
        <p:blipFill rotWithShape="1">
          <a:blip r:embed="rId4">
            <a:alphaModFix/>
          </a:blip>
          <a:srcRect b="18387" l="15316" r="0" t="16225"/>
          <a:stretch/>
        </p:blipFill>
        <p:spPr>
          <a:xfrm>
            <a:off x="5190699" y="2419028"/>
            <a:ext cx="6925100" cy="4006313"/>
          </a:xfrm>
          <a:prstGeom prst="rect">
            <a:avLst/>
          </a:prstGeom>
          <a:noFill/>
          <a:ln>
            <a:noFill/>
          </a:ln>
        </p:spPr>
      </p:pic>
      <p:sp>
        <p:nvSpPr>
          <p:cNvPr id="498" name="Google Shape;498;p25"/>
          <p:cNvSpPr txBox="1"/>
          <p:nvPr/>
        </p:nvSpPr>
        <p:spPr>
          <a:xfrm>
            <a:off x="7069810" y="1860729"/>
            <a:ext cx="4969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Improved Handwriting; almost no tremor in hands</a:t>
            </a:r>
            <a:endParaRPr b="0" i="0" sz="1800" u="none" cap="none" strike="noStrike">
              <a:solidFill>
                <a:schemeClr val="dk1"/>
              </a:solidFill>
              <a:latin typeface="Calibri"/>
              <a:ea typeface="Calibri"/>
              <a:cs typeface="Calibri"/>
              <a:sym typeface="Calibri"/>
            </a:endParaRPr>
          </a:p>
        </p:txBody>
      </p:sp>
      <p:sp>
        <p:nvSpPr>
          <p:cNvPr id="499" name="Google Shape;499;p25"/>
          <p:cNvSpPr txBox="1"/>
          <p:nvPr/>
        </p:nvSpPr>
        <p:spPr>
          <a:xfrm>
            <a:off x="30996" y="4258732"/>
            <a:ext cx="52668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Used 6 different frequencies to generate “white noise”</a:t>
            </a:r>
            <a:endParaRPr b="0" i="0" sz="1800" u="none" cap="none" strike="noStrike">
              <a:solidFill>
                <a:schemeClr val="dk1"/>
              </a:solidFill>
              <a:latin typeface="Calibri"/>
              <a:ea typeface="Calibri"/>
              <a:cs typeface="Calibri"/>
              <a:sym typeface="Calibri"/>
            </a:endParaRPr>
          </a:p>
        </p:txBody>
      </p:sp>
      <p:sp>
        <p:nvSpPr>
          <p:cNvPr id="500" name="Google Shape;500;p25"/>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52bfa3ffb1_0_25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2400">
                <a:highlight>
                  <a:srgbClr val="FFFFFF"/>
                </a:highlight>
              </a:rPr>
              <a:t>Extra points:</a:t>
            </a:r>
            <a:endParaRPr b="1" sz="2400">
              <a:highlight>
                <a:srgbClr val="FFFFFF"/>
              </a:highlight>
            </a:endParaRPr>
          </a:p>
          <a:p>
            <a:pPr indent="-381000" lvl="0" marL="457200" rtl="0" algn="l">
              <a:lnSpc>
                <a:spcPct val="115000"/>
              </a:lnSpc>
              <a:spcBef>
                <a:spcPts val="0"/>
              </a:spcBef>
              <a:spcAft>
                <a:spcPts val="0"/>
              </a:spcAft>
              <a:buSzPts val="2400"/>
              <a:buFont typeface="Calibri"/>
              <a:buChar char="●"/>
            </a:pPr>
            <a:r>
              <a:rPr lang="en-US" sz="2400">
                <a:highlight>
                  <a:srgbClr val="FFFFFF"/>
                </a:highlight>
              </a:rPr>
              <a:t>LiftWare: It is an eating device that reduces tremor by 70%. It is very expensive 195$ for one spoon and only helps in eating.</a:t>
            </a:r>
            <a:endParaRPr sz="2400">
              <a:highlight>
                <a:srgbClr val="FFFFFF"/>
              </a:highlight>
            </a:endParaRPr>
          </a:p>
          <a:p>
            <a:pPr indent="-381000" lvl="0" marL="457200" rtl="0" algn="l">
              <a:lnSpc>
                <a:spcPct val="115000"/>
              </a:lnSpc>
              <a:spcBef>
                <a:spcPts val="0"/>
              </a:spcBef>
              <a:spcAft>
                <a:spcPts val="0"/>
              </a:spcAft>
              <a:buSzPts val="2400"/>
              <a:buFont typeface="Calibri"/>
              <a:buChar char="●"/>
            </a:pPr>
            <a:r>
              <a:rPr lang="en-US" sz="2400">
                <a:highlight>
                  <a:srgbClr val="FFFFFF"/>
                </a:highlight>
              </a:rPr>
              <a:t>Alimed: This is a company that creates non-spill tumblers and drinking aids for prevention of spilling and helping in drinking. They don’t reduce tremor they just reduce spilling.</a:t>
            </a:r>
            <a:endParaRPr sz="2400">
              <a:highlight>
                <a:srgbClr val="FFFFFF"/>
              </a:highlight>
            </a:endParaRPr>
          </a:p>
          <a:p>
            <a:pPr indent="0" lvl="0" marL="0" rtl="0" algn="l">
              <a:lnSpc>
                <a:spcPct val="115000"/>
              </a:lnSpc>
              <a:spcBef>
                <a:spcPts val="0"/>
              </a:spcBef>
              <a:spcAft>
                <a:spcPts val="0"/>
              </a:spcAft>
              <a:buNone/>
            </a:pPr>
            <a:r>
              <a:t/>
            </a:r>
            <a:endParaRPr sz="2400"/>
          </a:p>
        </p:txBody>
      </p:sp>
      <p:sp>
        <p:nvSpPr>
          <p:cNvPr id="507" name="Google Shape;507;g52bfa3ffb1_0_252"/>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26"/>
          <p:cNvSpPr txBox="1"/>
          <p:nvPr>
            <p:ph type="title"/>
          </p:nvPr>
        </p:nvSpPr>
        <p:spPr>
          <a:xfrm>
            <a:off x="415600" y="5171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sz="3600">
                <a:solidFill>
                  <a:srgbClr val="002060"/>
                </a:solidFill>
                <a:latin typeface="Calibri"/>
                <a:ea typeface="Calibri"/>
                <a:cs typeface="Calibri"/>
                <a:sym typeface="Calibri"/>
              </a:rPr>
              <a:t>Plan Overview</a:t>
            </a:r>
            <a:endParaRPr b="1" sz="3600">
              <a:solidFill>
                <a:srgbClr val="002060"/>
              </a:solidFill>
              <a:latin typeface="Calibri"/>
              <a:ea typeface="Calibri"/>
              <a:cs typeface="Calibri"/>
              <a:sym typeface="Calibri"/>
            </a:endParaRPr>
          </a:p>
        </p:txBody>
      </p:sp>
      <p:sp>
        <p:nvSpPr>
          <p:cNvPr id="514" name="Google Shape;514;p2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p>
            <a:pPr indent="-381000" lvl="0" marL="457200" rtl="0" algn="l">
              <a:lnSpc>
                <a:spcPct val="150000"/>
              </a:lnSpc>
              <a:spcBef>
                <a:spcPts val="0"/>
              </a:spcBef>
              <a:spcAft>
                <a:spcPts val="0"/>
              </a:spcAft>
              <a:buClr>
                <a:srgbClr val="000000"/>
              </a:buClr>
              <a:buSzPts val="2400"/>
              <a:buFont typeface="Calibri"/>
              <a:buAutoNum type="arabicPeriod"/>
            </a:pPr>
            <a:r>
              <a:rPr lang="en-US">
                <a:solidFill>
                  <a:srgbClr val="000000"/>
                </a:solidFill>
                <a:latin typeface="Calibri"/>
                <a:ea typeface="Calibri"/>
                <a:cs typeface="Calibri"/>
                <a:sym typeface="Calibri"/>
              </a:rPr>
              <a:t>A survey of patients </a:t>
            </a:r>
            <a:endParaRPr>
              <a:solidFill>
                <a:srgbClr val="000000"/>
              </a:solidFill>
              <a:latin typeface="Calibri"/>
              <a:ea typeface="Calibri"/>
              <a:cs typeface="Calibri"/>
              <a:sym typeface="Calibri"/>
            </a:endParaRPr>
          </a:p>
          <a:p>
            <a:pPr indent="-381000" lvl="0" marL="457200" rtl="0" algn="l">
              <a:lnSpc>
                <a:spcPct val="150000"/>
              </a:lnSpc>
              <a:spcBef>
                <a:spcPts val="0"/>
              </a:spcBef>
              <a:spcAft>
                <a:spcPts val="0"/>
              </a:spcAft>
              <a:buClr>
                <a:srgbClr val="000000"/>
              </a:buClr>
              <a:buSzPts val="2400"/>
              <a:buFont typeface="Calibri"/>
              <a:buAutoNum type="arabicPeriod"/>
            </a:pPr>
            <a:r>
              <a:rPr lang="en-US">
                <a:solidFill>
                  <a:srgbClr val="000000"/>
                </a:solidFill>
                <a:latin typeface="Calibri"/>
                <a:ea typeface="Calibri"/>
                <a:cs typeface="Calibri"/>
                <a:sym typeface="Calibri"/>
              </a:rPr>
              <a:t>Consulting individuals and organisations working in the field</a:t>
            </a:r>
            <a:endParaRPr>
              <a:solidFill>
                <a:srgbClr val="000000"/>
              </a:solidFill>
              <a:latin typeface="Calibri"/>
              <a:ea typeface="Calibri"/>
              <a:cs typeface="Calibri"/>
              <a:sym typeface="Calibri"/>
            </a:endParaRPr>
          </a:p>
          <a:p>
            <a:pPr indent="-381000" lvl="0" marL="457200" rtl="0" algn="l">
              <a:lnSpc>
                <a:spcPct val="150000"/>
              </a:lnSpc>
              <a:spcBef>
                <a:spcPts val="0"/>
              </a:spcBef>
              <a:spcAft>
                <a:spcPts val="0"/>
              </a:spcAft>
              <a:buClr>
                <a:srgbClr val="000000"/>
              </a:buClr>
              <a:buSzPts val="2400"/>
              <a:buFont typeface="Calibri"/>
              <a:buAutoNum type="arabicPeriod"/>
            </a:pPr>
            <a:r>
              <a:rPr lang="en-US">
                <a:solidFill>
                  <a:srgbClr val="000000"/>
                </a:solidFill>
                <a:latin typeface="Calibri"/>
                <a:ea typeface="Calibri"/>
                <a:cs typeface="Calibri"/>
                <a:sym typeface="Calibri"/>
              </a:rPr>
              <a:t>Development of a centralised database to keep all information collected so far</a:t>
            </a:r>
            <a:endParaRPr>
              <a:solidFill>
                <a:srgbClr val="000000"/>
              </a:solidFill>
              <a:latin typeface="Calibri"/>
              <a:ea typeface="Calibri"/>
              <a:cs typeface="Calibri"/>
              <a:sym typeface="Calibri"/>
            </a:endParaRPr>
          </a:p>
          <a:p>
            <a:pPr indent="-381000" lvl="0" marL="457200" rtl="0" algn="l">
              <a:lnSpc>
                <a:spcPct val="150000"/>
              </a:lnSpc>
              <a:spcBef>
                <a:spcPts val="0"/>
              </a:spcBef>
              <a:spcAft>
                <a:spcPts val="0"/>
              </a:spcAft>
              <a:buClr>
                <a:srgbClr val="000000"/>
              </a:buClr>
              <a:buSzPts val="2400"/>
              <a:buFont typeface="Calibri"/>
              <a:buAutoNum type="arabicPeriod"/>
            </a:pPr>
            <a:r>
              <a:rPr lang="en-US">
                <a:solidFill>
                  <a:srgbClr val="000000"/>
                </a:solidFill>
                <a:latin typeface="Calibri"/>
                <a:ea typeface="Calibri"/>
                <a:cs typeface="Calibri"/>
                <a:sym typeface="Calibri"/>
              </a:rPr>
              <a:t>Understanding the electrical devices to be used profoundly</a:t>
            </a:r>
            <a:endParaRPr>
              <a:solidFill>
                <a:srgbClr val="000000"/>
              </a:solidFill>
              <a:latin typeface="Calibri"/>
              <a:ea typeface="Calibri"/>
              <a:cs typeface="Calibri"/>
              <a:sym typeface="Calibri"/>
            </a:endParaRPr>
          </a:p>
          <a:p>
            <a:pPr indent="-381000" lvl="0" marL="457200" rtl="0" algn="l">
              <a:lnSpc>
                <a:spcPct val="150000"/>
              </a:lnSpc>
              <a:spcBef>
                <a:spcPts val="0"/>
              </a:spcBef>
              <a:spcAft>
                <a:spcPts val="0"/>
              </a:spcAft>
              <a:buClr>
                <a:srgbClr val="000000"/>
              </a:buClr>
              <a:buSzPts val="2400"/>
              <a:buFont typeface="Calibri"/>
              <a:buAutoNum type="arabicPeriod"/>
            </a:pPr>
            <a:r>
              <a:rPr lang="en-US">
                <a:solidFill>
                  <a:srgbClr val="000000"/>
                </a:solidFill>
                <a:latin typeface="Calibri"/>
                <a:ea typeface="Calibri"/>
                <a:cs typeface="Calibri"/>
                <a:sym typeface="Calibri"/>
              </a:rPr>
              <a:t>Choosing the most suitable devices to be used</a:t>
            </a:r>
            <a:endParaRPr>
              <a:solidFill>
                <a:srgbClr val="000000"/>
              </a:solidFill>
              <a:latin typeface="Calibri"/>
              <a:ea typeface="Calibri"/>
              <a:cs typeface="Calibri"/>
              <a:sym typeface="Calibri"/>
            </a:endParaRPr>
          </a:p>
          <a:p>
            <a:pPr indent="-381000" lvl="0" marL="457200" rtl="0" algn="l">
              <a:lnSpc>
                <a:spcPct val="150000"/>
              </a:lnSpc>
              <a:spcBef>
                <a:spcPts val="0"/>
              </a:spcBef>
              <a:spcAft>
                <a:spcPts val="0"/>
              </a:spcAft>
              <a:buClr>
                <a:srgbClr val="000000"/>
              </a:buClr>
              <a:buSzPts val="2400"/>
              <a:buFont typeface="Calibri"/>
              <a:buAutoNum type="arabicPeriod"/>
            </a:pPr>
            <a:r>
              <a:rPr lang="en-US">
                <a:solidFill>
                  <a:srgbClr val="000000"/>
                </a:solidFill>
                <a:latin typeface="Calibri"/>
                <a:ea typeface="Calibri"/>
                <a:cs typeface="Calibri"/>
                <a:sym typeface="Calibri"/>
              </a:rPr>
              <a:t>Analysing the circuitry to be used and creating the relevant algorithms </a:t>
            </a:r>
            <a:endParaRPr>
              <a:solidFill>
                <a:srgbClr val="000000"/>
              </a:solidFill>
              <a:latin typeface="Calibri"/>
              <a:ea typeface="Calibri"/>
              <a:cs typeface="Calibri"/>
              <a:sym typeface="Calibri"/>
            </a:endParaRPr>
          </a:p>
          <a:p>
            <a:pPr indent="-381000" lvl="0" marL="457200" rtl="0" algn="l">
              <a:lnSpc>
                <a:spcPct val="150000"/>
              </a:lnSpc>
              <a:spcBef>
                <a:spcPts val="0"/>
              </a:spcBef>
              <a:spcAft>
                <a:spcPts val="0"/>
              </a:spcAft>
              <a:buClr>
                <a:srgbClr val="000000"/>
              </a:buClr>
              <a:buSzPts val="2400"/>
              <a:buFont typeface="Calibri"/>
              <a:buAutoNum type="arabicPeriod"/>
            </a:pPr>
            <a:r>
              <a:rPr lang="en-US">
                <a:solidFill>
                  <a:srgbClr val="000000"/>
                </a:solidFill>
                <a:latin typeface="Calibri"/>
                <a:ea typeface="Calibri"/>
                <a:cs typeface="Calibri"/>
                <a:sym typeface="Calibri"/>
              </a:rPr>
              <a:t>Improving the model developed so far by repeated feedbacks </a:t>
            </a:r>
            <a:endParaRPr>
              <a:solidFill>
                <a:srgbClr val="000000"/>
              </a:solidFill>
              <a:latin typeface="Calibri"/>
              <a:ea typeface="Calibri"/>
              <a:cs typeface="Calibri"/>
              <a:sym typeface="Calibri"/>
            </a:endParaRPr>
          </a:p>
          <a:p>
            <a:pPr indent="-381000" lvl="0" marL="457200" rtl="0" algn="l">
              <a:lnSpc>
                <a:spcPct val="150000"/>
              </a:lnSpc>
              <a:spcBef>
                <a:spcPts val="0"/>
              </a:spcBef>
              <a:spcAft>
                <a:spcPts val="0"/>
              </a:spcAft>
              <a:buClr>
                <a:srgbClr val="000000"/>
              </a:buClr>
              <a:buSzPts val="2400"/>
              <a:buFont typeface="Calibri"/>
              <a:buAutoNum type="arabicPeriod"/>
            </a:pPr>
            <a:r>
              <a:rPr lang="en-US">
                <a:solidFill>
                  <a:srgbClr val="000000"/>
                </a:solidFill>
                <a:latin typeface="Calibri"/>
                <a:ea typeface="Calibri"/>
                <a:cs typeface="Calibri"/>
                <a:sym typeface="Calibri"/>
              </a:rPr>
              <a:t>Creating a prototype or theoretical model of the glove </a:t>
            </a:r>
            <a:endParaRPr>
              <a:solidFill>
                <a:srgbClr val="000000"/>
              </a:solidFill>
              <a:latin typeface="Calibri"/>
              <a:ea typeface="Calibri"/>
              <a:cs typeface="Calibri"/>
              <a:sym typeface="Calibri"/>
            </a:endParaRPr>
          </a:p>
        </p:txBody>
      </p:sp>
      <p:sp>
        <p:nvSpPr>
          <p:cNvPr id="515" name="Google Shape;515;p26"/>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29"/>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
        <p:nvSpPr>
          <p:cNvPr id="521" name="Google Shape;521;p29"/>
          <p:cNvSpPr txBox="1"/>
          <p:nvPr/>
        </p:nvSpPr>
        <p:spPr>
          <a:xfrm>
            <a:off x="415925" y="311900"/>
            <a:ext cx="10848900" cy="602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TEST FOR PARKINSON’S DISEASE</a:t>
            </a:r>
            <a:endParaRPr b="1" i="0" sz="2000" u="none" cap="none" strike="noStrike">
              <a:solidFill>
                <a:srgbClr val="00206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1" lang="en-US" sz="1100" u="sng" cap="none" strike="noStrike">
                <a:solidFill>
                  <a:schemeClr val="dk1"/>
                </a:solidFill>
                <a:latin typeface="Arial"/>
                <a:ea typeface="Arial"/>
                <a:cs typeface="Arial"/>
                <a:sym typeface="Arial"/>
              </a:rPr>
              <a:t>Reference: </a:t>
            </a:r>
            <a:r>
              <a:rPr b="0" i="1" lang="en-US" sz="1100" u="sng" cap="none" strike="noStrike">
                <a:solidFill>
                  <a:srgbClr val="00B0F0"/>
                </a:solidFill>
                <a:latin typeface="Arial"/>
                <a:ea typeface="Arial"/>
                <a:cs typeface="Arial"/>
                <a:sym typeface="Arial"/>
              </a:rPr>
              <a:t>https://www.youtube.com/watch?v=cxHpFWKIfGw</a:t>
            </a:r>
            <a:endParaRPr b="0" i="1" sz="1100" u="sng" cap="none" strike="noStrike">
              <a:solidFill>
                <a:srgbClr val="00B0F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The four cardinal parts of the exam for Parkinson's Disease are: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Bradykinesia (Fist Open-Close, Finger Tapping, Toe Tapping, Heels Tapping)</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Rigidity</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Tremor (usually rest tremor but also kinetic and intentional tremor)</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Issues with gait and postural instability</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rgbClr val="002060"/>
                </a:solidFill>
                <a:latin typeface="Arial"/>
                <a:ea typeface="Arial"/>
                <a:cs typeface="Arial"/>
                <a:sym typeface="Arial"/>
              </a:rPr>
              <a:t>OBSERVATIONS</a:t>
            </a:r>
            <a:r>
              <a:rPr b="0" i="0" lang="en-US" sz="2000" u="none" cap="none" strike="noStrike">
                <a:solidFill>
                  <a:schemeClr val="dk1"/>
                </a:solidFill>
                <a:latin typeface="Arial"/>
                <a:ea typeface="Arial"/>
                <a:cs typeface="Arial"/>
                <a:sym typeface="Arial"/>
              </a:rPr>
              <a:t>					</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Spontaneous Movements</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Eyeblinks</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Fidgeting</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Crossing/Uncrossing Legs</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Tremor</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Shuffling Gait	</a:t>
            </a:r>
            <a:endParaRPr b="0" i="0" sz="2000" u="none" cap="none" strike="noStrike">
              <a:solidFill>
                <a:schemeClr val="dk1"/>
              </a:solidFill>
              <a:latin typeface="Arial"/>
              <a:ea typeface="Arial"/>
              <a:cs typeface="Arial"/>
              <a:sym typeface="Arial"/>
            </a:endParaRPr>
          </a:p>
        </p:txBody>
      </p:sp>
      <p:sp>
        <p:nvSpPr>
          <p:cNvPr id="522" name="Google Shape;522;p29"/>
          <p:cNvSpPr txBox="1"/>
          <p:nvPr/>
        </p:nvSpPr>
        <p:spPr>
          <a:xfrm>
            <a:off x="5753475" y="3272950"/>
            <a:ext cx="5339400" cy="260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2000" u="none" cap="none" strike="noStrike">
                <a:solidFill>
                  <a:srgbClr val="002060"/>
                </a:solidFill>
                <a:latin typeface="Arial"/>
                <a:ea typeface="Arial"/>
                <a:cs typeface="Arial"/>
                <a:sym typeface="Arial"/>
              </a:rPr>
              <a:t>NORMAL SIGNS</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Turns with no loss of balance</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Step length normal, not small</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Heel strike present</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Arm Swing Present</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AutoNum type="arabicPeriod"/>
            </a:pPr>
            <a:r>
              <a:rPr b="0" i="0" lang="en-US" sz="2000" u="none" cap="none" strike="noStrike">
                <a:solidFill>
                  <a:schemeClr val="dk1"/>
                </a:solidFill>
                <a:latin typeface="Arial"/>
                <a:ea typeface="Arial"/>
                <a:cs typeface="Arial"/>
                <a:sym typeface="Arial"/>
              </a:rPr>
              <a:t>Does not take more than 2 steps to regain balance if tugged</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52bfa3ffb1_0_36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5B0F00"/>
                </a:solidFill>
                <a:latin typeface="Spectral"/>
                <a:ea typeface="Spectral"/>
                <a:cs typeface="Spectral"/>
                <a:sym typeface="Spectral"/>
              </a:rPr>
              <a:t>Microprocessor</a:t>
            </a:r>
            <a:endParaRPr>
              <a:solidFill>
                <a:srgbClr val="5B0F00"/>
              </a:solidFill>
              <a:latin typeface="Spectral"/>
              <a:ea typeface="Spectral"/>
              <a:cs typeface="Spectral"/>
              <a:sym typeface="Spectral"/>
            </a:endParaRPr>
          </a:p>
        </p:txBody>
      </p:sp>
      <p:sp>
        <p:nvSpPr>
          <p:cNvPr id="529" name="Google Shape;529;g52bfa3ffb1_0_369"/>
          <p:cNvSpPr txBox="1"/>
          <p:nvPr>
            <p:ph idx="1" type="body"/>
          </p:nvPr>
        </p:nvSpPr>
        <p:spPr>
          <a:xfrm>
            <a:off x="838200" y="1825625"/>
            <a:ext cx="5970300" cy="4562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After identifying the existing solutions and understanding the problem statement clearly, we figured that we would require a microprocessor to collect the data and process it. Raspberry Pi could be used but it was not ergonomic. Thus, we discarded the idea and went ahead with using Arduino for our purpose.</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rPr lang="en-US" sz="2200"/>
              <a:t>Arduino is quite user-friendly and easy to understand. It can be programed to our use and have extensive application in electrical circuits and signal processing.</a:t>
            </a:r>
            <a:endParaRPr sz="2200"/>
          </a:p>
        </p:txBody>
      </p:sp>
      <p:pic>
        <p:nvPicPr>
          <p:cNvPr id="530" name="Google Shape;530;g52bfa3ffb1_0_369"/>
          <p:cNvPicPr preferRelativeResize="0"/>
          <p:nvPr/>
        </p:nvPicPr>
        <p:blipFill>
          <a:blip r:embed="rId3">
            <a:alphaModFix/>
          </a:blip>
          <a:stretch>
            <a:fillRect/>
          </a:stretch>
        </p:blipFill>
        <p:spPr>
          <a:xfrm>
            <a:off x="7299600" y="196475"/>
            <a:ext cx="4533900" cy="3124200"/>
          </a:xfrm>
          <a:prstGeom prst="rect">
            <a:avLst/>
          </a:prstGeom>
          <a:noFill/>
          <a:ln>
            <a:noFill/>
          </a:ln>
        </p:spPr>
      </p:pic>
      <p:pic>
        <p:nvPicPr>
          <p:cNvPr id="531" name="Google Shape;531;g52bfa3ffb1_0_369"/>
          <p:cNvPicPr preferRelativeResize="0"/>
          <p:nvPr/>
        </p:nvPicPr>
        <p:blipFill>
          <a:blip r:embed="rId4">
            <a:alphaModFix/>
          </a:blip>
          <a:stretch>
            <a:fillRect/>
          </a:stretch>
        </p:blipFill>
        <p:spPr>
          <a:xfrm>
            <a:off x="7544900" y="3448950"/>
            <a:ext cx="4043310" cy="3063875"/>
          </a:xfrm>
          <a:prstGeom prst="rect">
            <a:avLst/>
          </a:prstGeom>
          <a:noFill/>
          <a:ln>
            <a:noFill/>
          </a:ln>
        </p:spPr>
      </p:pic>
      <p:sp>
        <p:nvSpPr>
          <p:cNvPr id="532" name="Google Shape;532;g52bfa3ffb1_0_369"/>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g52bfa3ffb1_0_199"/>
          <p:cNvPicPr preferRelativeResize="0"/>
          <p:nvPr/>
        </p:nvPicPr>
        <p:blipFill>
          <a:blip r:embed="rId3">
            <a:alphaModFix/>
          </a:blip>
          <a:stretch>
            <a:fillRect/>
          </a:stretch>
        </p:blipFill>
        <p:spPr>
          <a:xfrm>
            <a:off x="316325" y="111425"/>
            <a:ext cx="5762975" cy="6435150"/>
          </a:xfrm>
          <a:prstGeom prst="rect">
            <a:avLst/>
          </a:prstGeom>
          <a:noFill/>
          <a:ln>
            <a:noFill/>
          </a:ln>
        </p:spPr>
      </p:pic>
      <p:sp>
        <p:nvSpPr>
          <p:cNvPr id="539" name="Google Shape;539;g52bfa3ffb1_0_199"/>
          <p:cNvSpPr txBox="1"/>
          <p:nvPr>
            <p:ph idx="1" type="body"/>
          </p:nvPr>
        </p:nvSpPr>
        <p:spPr>
          <a:xfrm>
            <a:off x="6572050" y="343050"/>
            <a:ext cx="5326500" cy="62034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lang="en-US" sz="3600"/>
              <a:t>Ciruito.io - Virtual Circuit</a:t>
            </a:r>
            <a:endParaRPr b="1" sz="3600"/>
          </a:p>
          <a:p>
            <a:pPr indent="0" lvl="0" marL="0" rtl="0" algn="l">
              <a:spcBef>
                <a:spcPts val="1000"/>
              </a:spcBef>
              <a:spcAft>
                <a:spcPts val="0"/>
              </a:spcAft>
              <a:buNone/>
            </a:pPr>
            <a:r>
              <a:t/>
            </a:r>
            <a:endParaRPr/>
          </a:p>
          <a:p>
            <a:pPr indent="0" lvl="0" marL="0" rtl="0" algn="l">
              <a:spcBef>
                <a:spcPts val="1000"/>
              </a:spcBef>
              <a:spcAft>
                <a:spcPts val="0"/>
              </a:spcAft>
              <a:buNone/>
            </a:pPr>
            <a:r>
              <a:rPr lang="en-US"/>
              <a:t>Using “ciruito.io”, created a basic layout of our circuit, including the use of flex sensors, if needed, in each finger of the hand.</a:t>
            </a:r>
            <a:endParaRPr/>
          </a:p>
          <a:p>
            <a:pPr indent="0" lvl="0" marL="0" rtl="0" algn="l">
              <a:spcBef>
                <a:spcPts val="1000"/>
              </a:spcBef>
              <a:spcAft>
                <a:spcPts val="0"/>
              </a:spcAft>
              <a:buNone/>
            </a:pPr>
            <a:r>
              <a:rPr lang="en-US"/>
              <a:t>The use of flex sensors could sideline extra gyroscopes needed at each joint in the finger to sense the amount of curl in each finger. Flex sensors are like variable resistors that can be used to analyse the extent of fold in them.</a:t>
            </a:r>
            <a:endParaRPr/>
          </a:p>
        </p:txBody>
      </p:sp>
      <p:sp>
        <p:nvSpPr>
          <p:cNvPr id="540" name="Google Shape;540;g52bfa3ffb1_0_199"/>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pSp>
        <p:nvGrpSpPr>
          <p:cNvPr id="545" name="Google Shape;545;p30"/>
          <p:cNvGrpSpPr/>
          <p:nvPr/>
        </p:nvGrpSpPr>
        <p:grpSpPr>
          <a:xfrm>
            <a:off x="467700" y="3529350"/>
            <a:ext cx="11011124" cy="2980600"/>
            <a:chOff x="-3384875" y="2621350"/>
            <a:chExt cx="11011124" cy="2980600"/>
          </a:xfrm>
        </p:grpSpPr>
        <p:sp>
          <p:nvSpPr>
            <p:cNvPr id="546" name="Google Shape;546;p30"/>
            <p:cNvSpPr txBox="1"/>
            <p:nvPr/>
          </p:nvSpPr>
          <p:spPr>
            <a:xfrm>
              <a:off x="-3384875" y="2737250"/>
              <a:ext cx="6491700" cy="286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US" sz="3600">
                  <a:solidFill>
                    <a:srgbClr val="002060"/>
                  </a:solidFill>
                  <a:latin typeface="Calibri"/>
                  <a:ea typeface="Calibri"/>
                  <a:cs typeface="Calibri"/>
                  <a:sym typeface="Calibri"/>
                </a:rPr>
                <a:t>Using </a:t>
              </a:r>
              <a:r>
                <a:rPr b="1" i="0" lang="en-US" sz="3600" u="none" cap="none" strike="noStrike">
                  <a:solidFill>
                    <a:srgbClr val="002060"/>
                  </a:solidFill>
                  <a:latin typeface="Calibri"/>
                  <a:ea typeface="Calibri"/>
                  <a:cs typeface="Calibri"/>
                  <a:sym typeface="Calibri"/>
                </a:rPr>
                <a:t>Bluetooth Module (H</a:t>
              </a:r>
              <a:r>
                <a:rPr b="1" lang="en-US" sz="3600">
                  <a:solidFill>
                    <a:srgbClr val="002060"/>
                  </a:solidFill>
                  <a:latin typeface="Calibri"/>
                  <a:ea typeface="Calibri"/>
                  <a:cs typeface="Calibri"/>
                  <a:sym typeface="Calibri"/>
                </a:rPr>
                <a:t>C-05</a:t>
              </a:r>
              <a:r>
                <a:rPr b="1" i="0" lang="en-US" sz="3600" u="none" cap="none" strike="noStrike">
                  <a:solidFill>
                    <a:srgbClr val="002060"/>
                  </a:solidFill>
                  <a:latin typeface="Calibri"/>
                  <a:ea typeface="Calibri"/>
                  <a:cs typeface="Calibri"/>
                  <a:sym typeface="Calibri"/>
                </a:rPr>
                <a:t>)</a:t>
              </a:r>
              <a:endParaRPr i="0" sz="3600" u="none" cap="none" strike="noStrike">
                <a:solidFill>
                  <a:schemeClr val="dk1"/>
                </a:solidFill>
                <a:latin typeface="Calibri"/>
                <a:ea typeface="Calibri"/>
                <a:cs typeface="Calibri"/>
                <a:sym typeface="Calibri"/>
              </a:endParaRPr>
            </a:p>
            <a:p>
              <a:pPr indent="-368300" lvl="0" marL="457200" marR="0" rtl="0" algn="l">
                <a:lnSpc>
                  <a:spcPct val="115000"/>
                </a:lnSpc>
                <a:spcBef>
                  <a:spcPts val="0"/>
                </a:spcBef>
                <a:spcAft>
                  <a:spcPts val="0"/>
                </a:spcAft>
                <a:buClr>
                  <a:schemeClr val="dk1"/>
                </a:buClr>
                <a:buSzPts val="2200"/>
                <a:buFont typeface="Calibri"/>
                <a:buAutoNum type="arabicPeriod"/>
              </a:pPr>
              <a:r>
                <a:rPr i="0" lang="en-US" sz="2200" u="none" cap="none" strike="noStrike">
                  <a:solidFill>
                    <a:schemeClr val="dk1"/>
                  </a:solidFill>
                  <a:latin typeface="Calibri"/>
                  <a:ea typeface="Calibri"/>
                  <a:cs typeface="Calibri"/>
                  <a:sym typeface="Calibri"/>
                </a:rPr>
                <a:t>The module sends data signals wirelessly from the bluetooth circuit it is connected to the laptop</a:t>
              </a:r>
              <a:endParaRPr i="0" sz="2200" u="none" cap="none" strike="noStrike">
                <a:solidFill>
                  <a:schemeClr val="dk1"/>
                </a:solidFill>
                <a:latin typeface="Calibri"/>
                <a:ea typeface="Calibri"/>
                <a:cs typeface="Calibri"/>
                <a:sym typeface="Calibri"/>
              </a:endParaRPr>
            </a:p>
            <a:p>
              <a:pPr indent="-368300" lvl="0" marL="457200" marR="0" rtl="0" algn="l">
                <a:lnSpc>
                  <a:spcPct val="115000"/>
                </a:lnSpc>
                <a:spcBef>
                  <a:spcPts val="0"/>
                </a:spcBef>
                <a:spcAft>
                  <a:spcPts val="0"/>
                </a:spcAft>
                <a:buClr>
                  <a:schemeClr val="dk1"/>
                </a:buClr>
                <a:buSzPts val="2200"/>
                <a:buFont typeface="Calibri"/>
                <a:buAutoNum type="arabicPeriod"/>
              </a:pPr>
              <a:r>
                <a:rPr i="0" lang="en-US" sz="2200" u="none" cap="none" strike="noStrike">
                  <a:solidFill>
                    <a:schemeClr val="dk1"/>
                  </a:solidFill>
                  <a:latin typeface="Calibri"/>
                  <a:ea typeface="Calibri"/>
                  <a:cs typeface="Calibri"/>
                  <a:sym typeface="Calibri"/>
                </a:rPr>
                <a:t>The rate of signal sending is quite high and efficient (atleast less than 10 milliseconds for which we tested it)</a:t>
              </a:r>
              <a:endParaRPr i="0" sz="2200" u="none" cap="none" strike="noStrike">
                <a:solidFill>
                  <a:schemeClr val="dk1"/>
                </a:solidFill>
                <a:latin typeface="Calibri"/>
                <a:ea typeface="Calibri"/>
                <a:cs typeface="Calibri"/>
                <a:sym typeface="Calibri"/>
              </a:endParaRPr>
            </a:p>
          </p:txBody>
        </p:sp>
        <p:pic>
          <p:nvPicPr>
            <p:cNvPr id="547" name="Google Shape;547;p30"/>
            <p:cNvPicPr preferRelativeResize="0"/>
            <p:nvPr/>
          </p:nvPicPr>
          <p:blipFill rotWithShape="1">
            <a:blip r:embed="rId3">
              <a:alphaModFix/>
            </a:blip>
            <a:srcRect b="0" l="0" r="0" t="0"/>
            <a:stretch/>
          </p:blipFill>
          <p:spPr>
            <a:xfrm>
              <a:off x="3652100" y="2621350"/>
              <a:ext cx="3974149" cy="2980600"/>
            </a:xfrm>
            <a:prstGeom prst="rect">
              <a:avLst/>
            </a:prstGeom>
            <a:noFill/>
            <a:ln>
              <a:noFill/>
            </a:ln>
          </p:spPr>
        </p:pic>
      </p:grpSp>
      <p:grpSp>
        <p:nvGrpSpPr>
          <p:cNvPr id="548" name="Google Shape;548;p30"/>
          <p:cNvGrpSpPr/>
          <p:nvPr/>
        </p:nvGrpSpPr>
        <p:grpSpPr>
          <a:xfrm>
            <a:off x="565237" y="282150"/>
            <a:ext cx="11061525" cy="3221200"/>
            <a:chOff x="776675" y="3636800"/>
            <a:chExt cx="11061525" cy="3221200"/>
          </a:xfrm>
        </p:grpSpPr>
        <p:pic>
          <p:nvPicPr>
            <p:cNvPr id="549" name="Google Shape;549;p30"/>
            <p:cNvPicPr preferRelativeResize="0"/>
            <p:nvPr/>
          </p:nvPicPr>
          <p:blipFill>
            <a:blip r:embed="rId4">
              <a:alphaModFix/>
            </a:blip>
            <a:stretch>
              <a:fillRect/>
            </a:stretch>
          </p:blipFill>
          <p:spPr>
            <a:xfrm>
              <a:off x="776675" y="3636800"/>
              <a:ext cx="3958375" cy="3046750"/>
            </a:xfrm>
            <a:prstGeom prst="rect">
              <a:avLst/>
            </a:prstGeom>
            <a:noFill/>
            <a:ln>
              <a:noFill/>
            </a:ln>
          </p:spPr>
        </p:pic>
        <p:sp>
          <p:nvSpPr>
            <p:cNvPr id="550" name="Google Shape;550;p30"/>
            <p:cNvSpPr txBox="1"/>
            <p:nvPr/>
          </p:nvSpPr>
          <p:spPr>
            <a:xfrm>
              <a:off x="5346500" y="3708600"/>
              <a:ext cx="6491700" cy="314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US" sz="3600">
                  <a:solidFill>
                    <a:srgbClr val="002060"/>
                  </a:solidFill>
                  <a:latin typeface="Calibri"/>
                  <a:ea typeface="Calibri"/>
                  <a:cs typeface="Calibri"/>
                  <a:sym typeface="Calibri"/>
                </a:rPr>
                <a:t>Using Accelerometer (ADXL 345)</a:t>
              </a:r>
              <a:endParaRPr i="0" sz="3600" u="none" cap="none" strike="noStrike">
                <a:solidFill>
                  <a:schemeClr val="dk1"/>
                </a:solidFill>
                <a:latin typeface="Calibri"/>
                <a:ea typeface="Calibri"/>
                <a:cs typeface="Calibri"/>
                <a:sym typeface="Calibri"/>
              </a:endParaRPr>
            </a:p>
            <a:p>
              <a:pPr indent="-368300" lvl="0" marL="457200" marR="0" rtl="0" algn="l">
                <a:lnSpc>
                  <a:spcPct val="115000"/>
                </a:lnSpc>
                <a:spcBef>
                  <a:spcPts val="0"/>
                </a:spcBef>
                <a:spcAft>
                  <a:spcPts val="0"/>
                </a:spcAft>
                <a:buClr>
                  <a:schemeClr val="dk1"/>
                </a:buClr>
                <a:buSzPts val="2200"/>
                <a:buFont typeface="Calibri"/>
                <a:buAutoNum type="arabicPeriod"/>
              </a:pPr>
              <a:r>
                <a:rPr i="0" lang="en-US" sz="2200" u="none" cap="none" strike="noStrike">
                  <a:solidFill>
                    <a:schemeClr val="dk1"/>
                  </a:solidFill>
                  <a:latin typeface="Calibri"/>
                  <a:ea typeface="Calibri"/>
                  <a:cs typeface="Calibri"/>
                  <a:sym typeface="Calibri"/>
                </a:rPr>
                <a:t>The module sends acce</a:t>
              </a:r>
              <a:r>
                <a:rPr lang="en-US" sz="2200">
                  <a:solidFill>
                    <a:schemeClr val="dk1"/>
                  </a:solidFill>
                  <a:latin typeface="Calibri"/>
                  <a:ea typeface="Calibri"/>
                  <a:cs typeface="Calibri"/>
                  <a:sym typeface="Calibri"/>
                </a:rPr>
                <a:t>leration data in all three axes with respect to a certain datum (when placed on a flat table top)</a:t>
              </a:r>
              <a:endParaRPr i="0" sz="2200" u="none" cap="none" strike="noStrike">
                <a:solidFill>
                  <a:schemeClr val="dk1"/>
                </a:solidFill>
                <a:latin typeface="Calibri"/>
                <a:ea typeface="Calibri"/>
                <a:cs typeface="Calibri"/>
                <a:sym typeface="Calibri"/>
              </a:endParaRPr>
            </a:p>
            <a:p>
              <a:pPr indent="-368300" lvl="0" marL="457200" marR="0" rtl="0" algn="l">
                <a:lnSpc>
                  <a:spcPct val="115000"/>
                </a:lnSpc>
                <a:spcBef>
                  <a:spcPts val="0"/>
                </a:spcBef>
                <a:spcAft>
                  <a:spcPts val="0"/>
                </a:spcAft>
                <a:buClr>
                  <a:schemeClr val="dk1"/>
                </a:buClr>
                <a:buSzPts val="2200"/>
                <a:buFont typeface="Calibri"/>
                <a:buAutoNum type="arabicPeriod"/>
              </a:pPr>
              <a:r>
                <a:rPr lang="en-US" sz="2200">
                  <a:solidFill>
                    <a:schemeClr val="dk1"/>
                  </a:solidFill>
                  <a:latin typeface="Calibri"/>
                  <a:ea typeface="Calibri"/>
                  <a:cs typeface="Calibri"/>
                  <a:sym typeface="Calibri"/>
                </a:rPr>
                <a:t>The acceleration could be interpreted as tilt angle wrt origin coordinate planes and thus the rotation in degrees</a:t>
              </a:r>
              <a:endParaRPr i="0" sz="2200" u="none" cap="none" strike="noStrike">
                <a:solidFill>
                  <a:schemeClr val="dk1"/>
                </a:solidFill>
                <a:latin typeface="Calibri"/>
                <a:ea typeface="Calibri"/>
                <a:cs typeface="Calibri"/>
                <a:sym typeface="Calibri"/>
              </a:endParaRPr>
            </a:p>
          </p:txBody>
        </p:sp>
      </p:grpSp>
      <p:sp>
        <p:nvSpPr>
          <p:cNvPr id="551" name="Google Shape;551;p30"/>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g7e388976e3_0_27"/>
          <p:cNvPicPr preferRelativeResize="0"/>
          <p:nvPr/>
        </p:nvPicPr>
        <p:blipFill>
          <a:blip r:embed="rId3">
            <a:alphaModFix/>
          </a:blip>
          <a:stretch>
            <a:fillRect/>
          </a:stretch>
        </p:blipFill>
        <p:spPr>
          <a:xfrm>
            <a:off x="5085375" y="614325"/>
            <a:ext cx="7106625" cy="5420299"/>
          </a:xfrm>
          <a:prstGeom prst="rect">
            <a:avLst/>
          </a:prstGeom>
          <a:noFill/>
          <a:ln>
            <a:noFill/>
          </a:ln>
        </p:spPr>
      </p:pic>
      <p:sp>
        <p:nvSpPr>
          <p:cNvPr id="558" name="Google Shape;558;g7e388976e3_0_27"/>
          <p:cNvSpPr txBox="1"/>
          <p:nvPr/>
        </p:nvSpPr>
        <p:spPr>
          <a:xfrm>
            <a:off x="611425" y="363550"/>
            <a:ext cx="9964800" cy="8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1155CC"/>
                </a:solidFill>
                <a:latin typeface="Calibri"/>
                <a:ea typeface="Calibri"/>
                <a:cs typeface="Calibri"/>
                <a:sym typeface="Calibri"/>
              </a:rPr>
              <a:t>Using Arduino</a:t>
            </a:r>
            <a:endParaRPr b="1" sz="3600">
              <a:solidFill>
                <a:srgbClr val="1155CC"/>
              </a:solidFill>
              <a:latin typeface="Calibri"/>
              <a:ea typeface="Calibri"/>
              <a:cs typeface="Calibri"/>
              <a:sym typeface="Calibri"/>
            </a:endParaRPr>
          </a:p>
        </p:txBody>
      </p:sp>
      <p:sp>
        <p:nvSpPr>
          <p:cNvPr id="559" name="Google Shape;559;g7e388976e3_0_27"/>
          <p:cNvSpPr txBox="1"/>
          <p:nvPr/>
        </p:nvSpPr>
        <p:spPr>
          <a:xfrm>
            <a:off x="495725" y="1569900"/>
            <a:ext cx="4180800" cy="5139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Created an Arduino Code for retrieving data from ADXL345 and display it on an LCD screen and graph it using the Serial Plotter”, an inbuilt function of Arduino platform, on the computer screen to analyse the usefulness of the data achieved.</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Enhanced the code further to make it clean and efficient</a:t>
            </a:r>
            <a:endParaRPr sz="2200">
              <a:latin typeface="Calibri"/>
              <a:ea typeface="Calibri"/>
              <a:cs typeface="Calibri"/>
              <a:sym typeface="Calibri"/>
            </a:endParaRPr>
          </a:p>
        </p:txBody>
      </p:sp>
      <p:sp>
        <p:nvSpPr>
          <p:cNvPr id="560" name="Google Shape;560;g7e388976e3_0_27"/>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52bfa3ffb1_0_231"/>
          <p:cNvSpPr txBox="1"/>
          <p:nvPr>
            <p:ph type="title"/>
          </p:nvPr>
        </p:nvSpPr>
        <p:spPr>
          <a:xfrm>
            <a:off x="415650" y="25471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n-US" sz="3600">
                <a:solidFill>
                  <a:srgbClr val="002060"/>
                </a:solidFill>
                <a:latin typeface="Spectral"/>
                <a:ea typeface="Spectral"/>
                <a:cs typeface="Spectral"/>
                <a:sym typeface="Spectral"/>
              </a:rPr>
              <a:t>More on Parkinson Disease</a:t>
            </a:r>
            <a:endParaRPr sz="3600">
              <a:solidFill>
                <a:srgbClr val="002060"/>
              </a:solidFill>
              <a:latin typeface="Spectral"/>
              <a:ea typeface="Spectral"/>
              <a:cs typeface="Spectral"/>
              <a:sym typeface="Spectral"/>
            </a:endParaRPr>
          </a:p>
        </p:txBody>
      </p:sp>
      <p:sp>
        <p:nvSpPr>
          <p:cNvPr id="254" name="Google Shape;254;g52bfa3ffb1_0_231"/>
          <p:cNvSpPr txBox="1"/>
          <p:nvPr>
            <p:ph idx="1" type="body"/>
          </p:nvPr>
        </p:nvSpPr>
        <p:spPr>
          <a:xfrm>
            <a:off x="415650" y="1151399"/>
            <a:ext cx="11360700" cy="5069400"/>
          </a:xfrm>
          <a:prstGeom prst="rect">
            <a:avLst/>
          </a:prstGeom>
        </p:spPr>
        <p:txBody>
          <a:bodyPr anchorCtr="0" anchor="t" bIns="121900" lIns="121900" spcFirstLastPara="1" rIns="121900" wrap="square" tIns="121900">
            <a:noAutofit/>
          </a:bodyPr>
          <a:lstStyle/>
          <a:p>
            <a:pPr indent="0" lvl="0" marL="0" rtl="0" algn="l">
              <a:spcBef>
                <a:spcPts val="1200"/>
              </a:spcBef>
              <a:spcAft>
                <a:spcPts val="0"/>
              </a:spcAft>
              <a:buNone/>
            </a:pPr>
            <a:r>
              <a:rPr lang="en-US">
                <a:solidFill>
                  <a:schemeClr val="dk1"/>
                </a:solidFill>
                <a:highlight>
                  <a:srgbClr val="FFFFFF"/>
                </a:highlight>
              </a:rPr>
              <a:t>A patient with a Parkinson’s tremor will typically find that their </a:t>
            </a:r>
            <a:r>
              <a:rPr lang="en-US">
                <a:solidFill>
                  <a:schemeClr val="dk1"/>
                </a:solidFill>
                <a:highlight>
                  <a:srgbClr val="FFFFFF"/>
                </a:highlight>
                <a:uFill>
                  <a:noFill/>
                </a:uFill>
                <a:hlinkClick r:id="rId3">
                  <a:extLst>
                    <a:ext uri="{A12FA001-AC4F-418D-AE19-62706E023703}">
                      <ahyp:hlinkClr val="tx"/>
                    </a:ext>
                  </a:extLst>
                </a:hlinkClick>
              </a:rPr>
              <a:t>symptoms</a:t>
            </a:r>
            <a:r>
              <a:rPr lang="en-US">
                <a:solidFill>
                  <a:schemeClr val="dk1"/>
                </a:solidFill>
                <a:uFill>
                  <a:noFill/>
                </a:uFill>
                <a:hlinkClick r:id="rId4">
                  <a:extLst>
                    <a:ext uri="{A12FA001-AC4F-418D-AE19-62706E023703}">
                      <ahyp:hlinkClr val="tx"/>
                    </a:ext>
                  </a:extLst>
                </a:hlinkClick>
              </a:rPr>
              <a:t> </a:t>
            </a:r>
            <a:r>
              <a:rPr lang="en-US">
                <a:solidFill>
                  <a:schemeClr val="dk1"/>
                </a:solidFill>
                <a:highlight>
                  <a:srgbClr val="FFFFFF"/>
                </a:highlight>
                <a:uFill>
                  <a:noFill/>
                </a:uFill>
                <a:hlinkClick r:id="rId5">
                  <a:extLst>
                    <a:ext uri="{A12FA001-AC4F-418D-AE19-62706E023703}">
                      <ahyp:hlinkClr val="tx"/>
                    </a:ext>
                  </a:extLst>
                </a:hlinkClick>
              </a:rPr>
              <a:t>worsen and spread to other parts of the body over time</a:t>
            </a:r>
            <a:r>
              <a:rPr lang="en-US">
                <a:solidFill>
                  <a:schemeClr val="dk1"/>
                </a:solidFill>
                <a:highlight>
                  <a:srgbClr val="FFFFFF"/>
                </a:highlight>
              </a:rPr>
              <a:t>. Generally, the tremor starts in one hand and can progress (normally over the course of many years) to the arm and foot on the same side of the body, and then eventually to the other side of the body. In severe cases, tremors also can affect the jaw or lips.</a:t>
            </a:r>
            <a:endParaRPr>
              <a:solidFill>
                <a:schemeClr val="dk1"/>
              </a:solidFill>
              <a:highlight>
                <a:srgbClr val="FFFFFF"/>
              </a:highlight>
            </a:endParaRPr>
          </a:p>
          <a:p>
            <a:pPr indent="0" lvl="0" marL="0" rtl="0" algn="l">
              <a:spcBef>
                <a:spcPts val="1200"/>
              </a:spcBef>
              <a:spcAft>
                <a:spcPts val="1200"/>
              </a:spcAft>
              <a:buNone/>
            </a:pPr>
            <a:r>
              <a:rPr lang="en-US">
                <a:solidFill>
                  <a:schemeClr val="dk1"/>
                </a:solidFill>
                <a:highlight>
                  <a:srgbClr val="FFFFFF"/>
                </a:highlight>
              </a:rPr>
              <a:t>Physical therapy can help some patients </a:t>
            </a:r>
            <a:r>
              <a:rPr lang="en-US">
                <a:solidFill>
                  <a:schemeClr val="dk1"/>
                </a:solidFill>
                <a:highlight>
                  <a:srgbClr val="FFFFFF"/>
                </a:highlight>
                <a:uFill>
                  <a:noFill/>
                </a:uFill>
                <a:hlinkClick r:id="rId6">
                  <a:extLst>
                    <a:ext uri="{A12FA001-AC4F-418D-AE19-62706E023703}">
                      <ahyp:hlinkClr val="tx"/>
                    </a:ext>
                  </a:extLst>
                </a:hlinkClick>
              </a:rPr>
              <a:t>control their tremors</a:t>
            </a:r>
            <a:r>
              <a:rPr lang="en-US">
                <a:solidFill>
                  <a:schemeClr val="dk1"/>
                </a:solidFill>
                <a:highlight>
                  <a:srgbClr val="FFFFFF"/>
                </a:highlight>
              </a:rPr>
              <a:t> better, as can reducing the intake of substances such as caffeine, which can induce tremors. Many patients experience an increase in the severity of their tremors when they are </a:t>
            </a:r>
            <a:r>
              <a:rPr lang="en-US">
                <a:solidFill>
                  <a:schemeClr val="dk1"/>
                </a:solidFill>
                <a:highlight>
                  <a:srgbClr val="FFFFFF"/>
                </a:highlight>
                <a:uFill>
                  <a:noFill/>
                </a:uFill>
                <a:hlinkClick r:id="rId7">
                  <a:extLst>
                    <a:ext uri="{A12FA001-AC4F-418D-AE19-62706E023703}">
                      <ahyp:hlinkClr val="tx"/>
                    </a:ext>
                  </a:extLst>
                </a:hlinkClick>
              </a:rPr>
              <a:t>stressed</a:t>
            </a:r>
            <a:r>
              <a:rPr lang="en-US">
                <a:solidFill>
                  <a:schemeClr val="dk1"/>
                </a:solidFill>
                <a:highlight>
                  <a:srgbClr val="FFFFFF"/>
                </a:highlight>
              </a:rPr>
              <a:t>. Therefore, trying to reduce sources of anxiety and engaging in complementary therapies (such as yoga or aromatherapy) may help some patients.</a:t>
            </a:r>
            <a:endParaRPr/>
          </a:p>
        </p:txBody>
      </p:sp>
      <p:sp>
        <p:nvSpPr>
          <p:cNvPr id="255" name="Google Shape;255;g52bfa3ffb1_0_231"/>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52bfa3ffb1_0_393"/>
          <p:cNvSpPr txBox="1"/>
          <p:nvPr>
            <p:ph type="title"/>
          </p:nvPr>
        </p:nvSpPr>
        <p:spPr>
          <a:xfrm>
            <a:off x="354600" y="0"/>
            <a:ext cx="46671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rgbClr val="00B050"/>
                </a:solidFill>
                <a:latin typeface="Arial"/>
                <a:ea typeface="Arial"/>
                <a:cs typeface="Arial"/>
                <a:sym typeface="Arial"/>
              </a:rPr>
              <a:t>Using LCD Screen</a:t>
            </a:r>
            <a:endParaRPr sz="4000">
              <a:solidFill>
                <a:srgbClr val="00B050"/>
              </a:solidFill>
              <a:latin typeface="Arial"/>
              <a:ea typeface="Arial"/>
              <a:cs typeface="Arial"/>
              <a:sym typeface="Arial"/>
            </a:endParaRPr>
          </a:p>
        </p:txBody>
      </p:sp>
      <p:sp>
        <p:nvSpPr>
          <p:cNvPr id="567" name="Google Shape;567;g52bfa3ffb1_0_393"/>
          <p:cNvSpPr txBox="1"/>
          <p:nvPr>
            <p:ph idx="1" type="body"/>
          </p:nvPr>
        </p:nvSpPr>
        <p:spPr>
          <a:xfrm>
            <a:off x="354600" y="1325700"/>
            <a:ext cx="4784700" cy="5695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To instantaneously look at our data while creating test data from false tremors of our hands, we used an LCD screen in the circuit; showing the tilt angle/accelerations in all three axes with respect to the mean position of the gyroscope used.</a:t>
            </a:r>
            <a:endParaRPr sz="2200"/>
          </a:p>
          <a:p>
            <a:pPr indent="0" lvl="0" marL="0" rtl="0" algn="l">
              <a:spcBef>
                <a:spcPts val="1000"/>
              </a:spcBef>
              <a:spcAft>
                <a:spcPts val="0"/>
              </a:spcAft>
              <a:buNone/>
            </a:pPr>
            <a:r>
              <a:t/>
            </a:r>
            <a:endParaRPr sz="2200"/>
          </a:p>
          <a:p>
            <a:pPr indent="-368300" lvl="0" marL="457200" rtl="0" algn="l">
              <a:lnSpc>
                <a:spcPct val="115000"/>
              </a:lnSpc>
              <a:spcBef>
                <a:spcPts val="0"/>
              </a:spcBef>
              <a:spcAft>
                <a:spcPts val="0"/>
              </a:spcAft>
              <a:buSzPts val="2200"/>
              <a:buFont typeface="Calibri"/>
              <a:buAutoNum type="arabicPeriod"/>
            </a:pPr>
            <a:r>
              <a:rPr lang="en-US" sz="2200"/>
              <a:t>Used LCD screen to display the essentials acceleration in all three directions of motion</a:t>
            </a:r>
            <a:endParaRPr sz="2200"/>
          </a:p>
          <a:p>
            <a:pPr indent="-368300" lvl="0" marL="457200" rtl="0" algn="l">
              <a:lnSpc>
                <a:spcPct val="115000"/>
              </a:lnSpc>
              <a:spcBef>
                <a:spcPts val="0"/>
              </a:spcBef>
              <a:spcAft>
                <a:spcPts val="0"/>
              </a:spcAft>
              <a:buSzPts val="2200"/>
              <a:buFont typeface="Calibri"/>
              <a:buAutoNum type="arabicPeriod"/>
            </a:pPr>
            <a:r>
              <a:rPr lang="en-US" sz="2200"/>
              <a:t>It was extremely useful to get real time insights to data without actually viewing the laptop for data</a:t>
            </a:r>
            <a:endParaRPr sz="2200"/>
          </a:p>
          <a:p>
            <a:pPr indent="0" lvl="0" marL="0" rtl="0" algn="l">
              <a:spcBef>
                <a:spcPts val="1000"/>
              </a:spcBef>
              <a:spcAft>
                <a:spcPts val="0"/>
              </a:spcAft>
              <a:buNone/>
            </a:pPr>
            <a:r>
              <a:t/>
            </a:r>
            <a:endParaRPr sz="2200"/>
          </a:p>
        </p:txBody>
      </p:sp>
      <p:pic>
        <p:nvPicPr>
          <p:cNvPr id="568" name="Google Shape;568;g52bfa3ffb1_0_393"/>
          <p:cNvPicPr preferRelativeResize="0"/>
          <p:nvPr/>
        </p:nvPicPr>
        <p:blipFill rotWithShape="1">
          <a:blip r:embed="rId3">
            <a:alphaModFix/>
          </a:blip>
          <a:srcRect b="0" l="5896" r="5167" t="4168"/>
          <a:stretch/>
        </p:blipFill>
        <p:spPr>
          <a:xfrm rot="10800000">
            <a:off x="5502646" y="1325700"/>
            <a:ext cx="6335129" cy="5119125"/>
          </a:xfrm>
          <a:prstGeom prst="rect">
            <a:avLst/>
          </a:prstGeom>
          <a:noFill/>
          <a:ln>
            <a:noFill/>
          </a:ln>
        </p:spPr>
      </p:pic>
      <p:sp>
        <p:nvSpPr>
          <p:cNvPr id="569" name="Google Shape;569;g52bfa3ffb1_0_393"/>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g52bfa3ffb1_0_211"/>
          <p:cNvPicPr preferRelativeResize="0"/>
          <p:nvPr/>
        </p:nvPicPr>
        <p:blipFill>
          <a:blip r:embed="rId3">
            <a:alphaModFix/>
          </a:blip>
          <a:stretch>
            <a:fillRect/>
          </a:stretch>
        </p:blipFill>
        <p:spPr>
          <a:xfrm>
            <a:off x="1618625" y="311950"/>
            <a:ext cx="8954750" cy="5358076"/>
          </a:xfrm>
          <a:prstGeom prst="rect">
            <a:avLst/>
          </a:prstGeom>
          <a:noFill/>
          <a:ln>
            <a:noFill/>
          </a:ln>
        </p:spPr>
      </p:pic>
      <p:sp>
        <p:nvSpPr>
          <p:cNvPr id="576" name="Google Shape;576;g52bfa3ffb1_0_211"/>
          <p:cNvSpPr txBox="1"/>
          <p:nvPr/>
        </p:nvSpPr>
        <p:spPr>
          <a:xfrm>
            <a:off x="1586425" y="5800375"/>
            <a:ext cx="8989800" cy="8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Calibri"/>
                <a:ea typeface="Calibri"/>
                <a:cs typeface="Calibri"/>
                <a:sym typeface="Calibri"/>
              </a:rPr>
              <a:t>Layout of 7-segment LED to understand how one can display the readings from Arduino directly onto a LCD/LED  screen</a:t>
            </a:r>
            <a:endParaRPr sz="1600">
              <a:latin typeface="Calibri"/>
              <a:ea typeface="Calibri"/>
              <a:cs typeface="Calibri"/>
              <a:sym typeface="Calibri"/>
            </a:endParaRPr>
          </a:p>
        </p:txBody>
      </p:sp>
      <p:sp>
        <p:nvSpPr>
          <p:cNvPr id="577" name="Google Shape;577;g52bfa3ffb1_0_211"/>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1"/>
          <p:cNvSpPr txBox="1"/>
          <p:nvPr/>
        </p:nvSpPr>
        <p:spPr>
          <a:xfrm>
            <a:off x="8994100" y="224925"/>
            <a:ext cx="3019800" cy="6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A glimpse of what we achieved from the </a:t>
            </a:r>
            <a:r>
              <a:rPr lang="en-US" sz="2200" u="sng">
                <a:latin typeface="Calibri"/>
                <a:ea typeface="Calibri"/>
                <a:cs typeface="Calibri"/>
                <a:sym typeface="Calibri"/>
              </a:rPr>
              <a:t>wireless</a:t>
            </a:r>
            <a:r>
              <a:rPr lang="en-US" sz="2200">
                <a:latin typeface="Calibri"/>
                <a:ea typeface="Calibri"/>
                <a:cs typeface="Calibri"/>
                <a:sym typeface="Calibri"/>
              </a:rPr>
              <a:t>, </a:t>
            </a:r>
            <a:r>
              <a:rPr lang="en-US" sz="2200" u="sng">
                <a:latin typeface="Calibri"/>
                <a:ea typeface="Calibri"/>
                <a:cs typeface="Calibri"/>
                <a:sym typeface="Calibri"/>
              </a:rPr>
              <a:t>battery driven</a:t>
            </a:r>
            <a:r>
              <a:rPr lang="en-US" sz="2200">
                <a:latin typeface="Calibri"/>
                <a:ea typeface="Calibri"/>
                <a:cs typeface="Calibri"/>
                <a:sym typeface="Calibri"/>
              </a:rPr>
              <a:t>, </a:t>
            </a:r>
            <a:r>
              <a:rPr lang="en-US" sz="2200" u="sng">
                <a:latin typeface="Calibri"/>
                <a:ea typeface="Calibri"/>
                <a:cs typeface="Calibri"/>
                <a:sym typeface="Calibri"/>
              </a:rPr>
              <a:t>bluetooth coupled</a:t>
            </a:r>
            <a:r>
              <a:rPr lang="en-US" sz="2200">
                <a:latin typeface="Calibri"/>
                <a:ea typeface="Calibri"/>
                <a:cs typeface="Calibri"/>
                <a:sym typeface="Calibri"/>
              </a:rPr>
              <a:t> circuit using Arduino UNO and a single accelerator (ADXL345).</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The signal was dynamic and the bluetooth sensitivity was analysed and its range found to be:</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10m without walls in between</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about 5m with significant obstructions</a:t>
            </a:r>
            <a:endParaRPr sz="2200">
              <a:latin typeface="Calibri"/>
              <a:ea typeface="Calibri"/>
              <a:cs typeface="Calibri"/>
              <a:sym typeface="Calibri"/>
            </a:endParaRPr>
          </a:p>
        </p:txBody>
      </p:sp>
      <p:pic>
        <p:nvPicPr>
          <p:cNvPr id="584" name="Google Shape;584;p31"/>
          <p:cNvPicPr preferRelativeResize="0"/>
          <p:nvPr/>
        </p:nvPicPr>
        <p:blipFill rotWithShape="1">
          <a:blip r:embed="rId3">
            <a:alphaModFix/>
          </a:blip>
          <a:srcRect b="0" l="0" r="0" t="0"/>
          <a:stretch/>
        </p:blipFill>
        <p:spPr>
          <a:xfrm>
            <a:off x="269825" y="82625"/>
            <a:ext cx="8541409" cy="6406074"/>
          </a:xfrm>
          <a:prstGeom prst="rect">
            <a:avLst/>
          </a:prstGeom>
          <a:noFill/>
          <a:ln>
            <a:noFill/>
          </a:ln>
        </p:spPr>
      </p:pic>
      <p:sp>
        <p:nvSpPr>
          <p:cNvPr id="585" name="Google Shape;585;p31"/>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7e388976e3_0_7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C00000"/>
                </a:solidFill>
              </a:rPr>
              <a:t>Hand Tremor Mimicking Device</a:t>
            </a:r>
            <a:endParaRPr b="1" sz="3600">
              <a:solidFill>
                <a:srgbClr val="C00000"/>
              </a:solidFill>
            </a:endParaRPr>
          </a:p>
        </p:txBody>
      </p:sp>
      <p:sp>
        <p:nvSpPr>
          <p:cNvPr id="592" name="Google Shape;592;g7e388976e3_0_78"/>
          <p:cNvSpPr txBox="1"/>
          <p:nvPr>
            <p:ph idx="1" type="body"/>
          </p:nvPr>
        </p:nvSpPr>
        <p:spPr>
          <a:xfrm>
            <a:off x="838200" y="1898150"/>
            <a:ext cx="74904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Simulating tremors on hands and generating signals through that wasn’t an appreciable approach once we had more clarity on the problem. Upon discussion with our faculty mentor and on the back of multiple research pa</a:t>
            </a:r>
            <a:r>
              <a:rPr lang="en-US" sz="2200"/>
              <a:t>hand tremor mimicking de</a:t>
            </a:r>
            <a:r>
              <a:rPr lang="en-US" sz="2200"/>
              <a:t>pers, we decided to go about developing a vice first, which would delay our first-hand interaction with the patients.</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rPr lang="en-US" sz="2200"/>
              <a:t>The device could be used to generate signals when mounted by our circuit. This would reduce the redundant signals that are present in the normal movement of the hand.</a:t>
            </a:r>
            <a:endParaRPr sz="2200"/>
          </a:p>
        </p:txBody>
      </p:sp>
      <p:pic>
        <p:nvPicPr>
          <p:cNvPr id="593" name="Google Shape;593;g7e388976e3_0_78"/>
          <p:cNvPicPr preferRelativeResize="0"/>
          <p:nvPr/>
        </p:nvPicPr>
        <p:blipFill>
          <a:blip r:embed="rId3">
            <a:alphaModFix/>
          </a:blip>
          <a:stretch>
            <a:fillRect/>
          </a:stretch>
        </p:blipFill>
        <p:spPr>
          <a:xfrm>
            <a:off x="8798184" y="1455807"/>
            <a:ext cx="2910174" cy="4478350"/>
          </a:xfrm>
          <a:prstGeom prst="rect">
            <a:avLst/>
          </a:prstGeom>
          <a:noFill/>
          <a:ln>
            <a:noFill/>
          </a:ln>
        </p:spPr>
      </p:pic>
      <p:sp>
        <p:nvSpPr>
          <p:cNvPr id="594" name="Google Shape;594;g7e388976e3_0_78"/>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7e388976e3_0_50"/>
          <p:cNvSpPr txBox="1"/>
          <p:nvPr>
            <p:ph type="title"/>
          </p:nvPr>
        </p:nvSpPr>
        <p:spPr>
          <a:xfrm>
            <a:off x="838200" y="19987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FF"/>
                </a:solidFill>
              </a:rPr>
              <a:t>Stepper Motors</a:t>
            </a:r>
            <a:endParaRPr>
              <a:solidFill>
                <a:srgbClr val="FF00FF"/>
              </a:solidFill>
            </a:endParaRPr>
          </a:p>
        </p:txBody>
      </p:sp>
      <p:sp>
        <p:nvSpPr>
          <p:cNvPr id="601" name="Google Shape;601;g7e388976e3_0_50"/>
          <p:cNvSpPr txBox="1"/>
          <p:nvPr>
            <p:ph idx="1" type="body"/>
          </p:nvPr>
        </p:nvSpPr>
        <p:spPr>
          <a:xfrm>
            <a:off x="5081525" y="1052275"/>
            <a:ext cx="6730500" cy="520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An appropriate stepper motor was to give the required torque to successfully mimic the tremors on a hand model as that would remove any voluntary movement present in the case we were simulating tremors on our hands.</a:t>
            </a:r>
            <a:endParaRPr sz="2200"/>
          </a:p>
          <a:p>
            <a:pPr indent="0" lvl="0" marL="0" rtl="0" algn="l">
              <a:spcBef>
                <a:spcPts val="1000"/>
              </a:spcBef>
              <a:spcAft>
                <a:spcPts val="0"/>
              </a:spcAft>
              <a:buNone/>
            </a:pPr>
            <a:r>
              <a:t/>
            </a:r>
            <a:endParaRPr sz="2200"/>
          </a:p>
          <a:p>
            <a:pPr indent="0" lvl="0" marL="0" rtl="0" algn="l">
              <a:lnSpc>
                <a:spcPct val="115000"/>
              </a:lnSpc>
              <a:spcBef>
                <a:spcPts val="0"/>
              </a:spcBef>
              <a:spcAft>
                <a:spcPts val="0"/>
              </a:spcAft>
              <a:buNone/>
            </a:pPr>
            <a:r>
              <a:rPr lang="en-US" sz="2200"/>
              <a:t>A brushless DC Motor </a:t>
            </a:r>
            <a:r>
              <a:rPr lang="en-US" sz="2200"/>
              <a:t>divides full rotation into number of equal steps, thus efficiently rotating the required model for tremor simulation</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rPr lang="en-US" sz="2200"/>
              <a:t>NEMA 23 Stepper Motor had the required specifications and gave the necessary torque to handle the model. The slip between the shaft of motor and the collar of the model was removed by using a 3D printed acrylic solid.</a:t>
            </a:r>
            <a:endParaRPr sz="2200"/>
          </a:p>
        </p:txBody>
      </p:sp>
      <p:pic>
        <p:nvPicPr>
          <p:cNvPr id="602" name="Google Shape;602;g7e388976e3_0_50"/>
          <p:cNvPicPr preferRelativeResize="0"/>
          <p:nvPr/>
        </p:nvPicPr>
        <p:blipFill rotWithShape="1">
          <a:blip r:embed="rId3">
            <a:alphaModFix/>
          </a:blip>
          <a:srcRect b="56024" l="0" r="0" t="0"/>
          <a:stretch/>
        </p:blipFill>
        <p:spPr>
          <a:xfrm>
            <a:off x="694075" y="1693887"/>
            <a:ext cx="4172875" cy="4614675"/>
          </a:xfrm>
          <a:prstGeom prst="rect">
            <a:avLst/>
          </a:prstGeom>
          <a:noFill/>
          <a:ln>
            <a:noFill/>
          </a:ln>
        </p:spPr>
      </p:pic>
      <p:sp>
        <p:nvSpPr>
          <p:cNvPr id="603" name="Google Shape;603;g7e388976e3_0_50"/>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7e388976e3_0_91"/>
          <p:cNvSpPr txBox="1"/>
          <p:nvPr>
            <p:ph type="title"/>
          </p:nvPr>
        </p:nvSpPr>
        <p:spPr>
          <a:xfrm>
            <a:off x="980500" y="244200"/>
            <a:ext cx="35079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3600">
                <a:solidFill>
                  <a:srgbClr val="741B47"/>
                </a:solidFill>
              </a:rPr>
              <a:t>FINAL DESIGN</a:t>
            </a:r>
            <a:endParaRPr b="1" sz="3600">
              <a:solidFill>
                <a:srgbClr val="741B47"/>
              </a:solidFill>
            </a:endParaRPr>
          </a:p>
        </p:txBody>
      </p:sp>
      <p:pic>
        <p:nvPicPr>
          <p:cNvPr id="610" name="Google Shape;610;g7e388976e3_0_91"/>
          <p:cNvPicPr preferRelativeResize="0"/>
          <p:nvPr/>
        </p:nvPicPr>
        <p:blipFill>
          <a:blip r:embed="rId3">
            <a:alphaModFix/>
          </a:blip>
          <a:stretch>
            <a:fillRect/>
          </a:stretch>
        </p:blipFill>
        <p:spPr>
          <a:xfrm>
            <a:off x="5924775" y="0"/>
            <a:ext cx="5143499" cy="6488698"/>
          </a:xfrm>
          <a:prstGeom prst="rect">
            <a:avLst/>
          </a:prstGeom>
          <a:noFill/>
          <a:ln>
            <a:noFill/>
          </a:ln>
        </p:spPr>
      </p:pic>
      <p:sp>
        <p:nvSpPr>
          <p:cNvPr id="611" name="Google Shape;611;g7e388976e3_0_91"/>
          <p:cNvSpPr txBox="1"/>
          <p:nvPr/>
        </p:nvSpPr>
        <p:spPr>
          <a:xfrm>
            <a:off x="538900" y="1569900"/>
            <a:ext cx="4858500" cy="49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A rubberised hand model was chosen to be mounted with the electric circuit made, consisting of </a:t>
            </a:r>
            <a:r>
              <a:rPr b="1" lang="en-US" sz="2200">
                <a:latin typeface="Calibri"/>
                <a:ea typeface="Calibri"/>
                <a:cs typeface="Calibri"/>
                <a:sym typeface="Calibri"/>
              </a:rPr>
              <a:t>ADXL345 </a:t>
            </a:r>
            <a:r>
              <a:rPr lang="en-US" sz="2200">
                <a:latin typeface="Calibri"/>
                <a:ea typeface="Calibri"/>
                <a:cs typeface="Calibri"/>
                <a:sym typeface="Calibri"/>
              </a:rPr>
              <a:t>(Accelerometer), </a:t>
            </a:r>
            <a:r>
              <a:rPr b="1" lang="en-US" sz="2200">
                <a:latin typeface="Calibri"/>
                <a:ea typeface="Calibri"/>
                <a:cs typeface="Calibri"/>
                <a:sym typeface="Calibri"/>
              </a:rPr>
              <a:t>HC-05</a:t>
            </a:r>
            <a:r>
              <a:rPr lang="en-US" sz="2200">
                <a:latin typeface="Calibri"/>
                <a:ea typeface="Calibri"/>
                <a:cs typeface="Calibri"/>
                <a:sym typeface="Calibri"/>
              </a:rPr>
              <a:t> (Bluetooth Module), </a:t>
            </a:r>
            <a:r>
              <a:rPr b="1" lang="en-US" sz="2200">
                <a:latin typeface="Calibri"/>
                <a:ea typeface="Calibri"/>
                <a:cs typeface="Calibri"/>
                <a:sym typeface="Calibri"/>
              </a:rPr>
              <a:t>Arduino UNO</a:t>
            </a:r>
            <a:r>
              <a:rPr lang="en-US" sz="2200">
                <a:latin typeface="Calibri"/>
                <a:ea typeface="Calibri"/>
                <a:cs typeface="Calibri"/>
                <a:sym typeface="Calibri"/>
              </a:rPr>
              <a:t> with a simple design put on a double-layered glove to carry all components in the inside.</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The glove could be removed from the model and put on human hand as it is, as tested on our faculty mentor. The material has not been chosen with care for now as it would be taken into consideration during fabrication process.</a:t>
            </a:r>
            <a:endParaRPr sz="2200">
              <a:latin typeface="Calibri"/>
              <a:ea typeface="Calibri"/>
              <a:cs typeface="Calibri"/>
              <a:sym typeface="Calibri"/>
            </a:endParaRPr>
          </a:p>
        </p:txBody>
      </p:sp>
      <p:sp>
        <p:nvSpPr>
          <p:cNvPr id="612" name="Google Shape;612;g7e388976e3_0_91"/>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7e388976e3_0_58"/>
          <p:cNvSpPr txBox="1"/>
          <p:nvPr>
            <p:ph type="title"/>
          </p:nvPr>
        </p:nvSpPr>
        <p:spPr>
          <a:xfrm>
            <a:off x="458100" y="19987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0000"/>
                </a:solidFill>
              </a:rPr>
              <a:t>Testing the final design...</a:t>
            </a:r>
            <a:endParaRPr>
              <a:solidFill>
                <a:srgbClr val="FF0000"/>
              </a:solidFill>
            </a:endParaRPr>
          </a:p>
        </p:txBody>
      </p:sp>
      <p:pic>
        <p:nvPicPr>
          <p:cNvPr id="619" name="Google Shape;619;g7e388976e3_0_58"/>
          <p:cNvPicPr preferRelativeResize="0"/>
          <p:nvPr/>
        </p:nvPicPr>
        <p:blipFill>
          <a:blip r:embed="rId3">
            <a:alphaModFix/>
          </a:blip>
          <a:stretch>
            <a:fillRect/>
          </a:stretch>
        </p:blipFill>
        <p:spPr>
          <a:xfrm>
            <a:off x="5635200" y="2387375"/>
            <a:ext cx="5969101" cy="3504451"/>
          </a:xfrm>
          <a:prstGeom prst="rect">
            <a:avLst/>
          </a:prstGeom>
          <a:noFill/>
          <a:ln>
            <a:noFill/>
          </a:ln>
        </p:spPr>
      </p:pic>
      <p:sp>
        <p:nvSpPr>
          <p:cNvPr id="620" name="Google Shape;620;g7e388976e3_0_58"/>
          <p:cNvSpPr txBox="1"/>
          <p:nvPr/>
        </p:nvSpPr>
        <p:spPr>
          <a:xfrm>
            <a:off x="458100" y="1619500"/>
            <a:ext cx="5177100" cy="45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The glove, with all equipments mounted, was finally tested on numerous categories:</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Accuracy</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Sensitivity</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Comfort</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Compactness</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Usability</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Thought</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We found the glove to give decent results in all above categories, with the material to be chosen correctly while on the stage of fabrication.</a:t>
            </a:r>
            <a:endParaRPr sz="2200">
              <a:latin typeface="Calibri"/>
              <a:ea typeface="Calibri"/>
              <a:cs typeface="Calibri"/>
              <a:sym typeface="Calibri"/>
            </a:endParaRPr>
          </a:p>
        </p:txBody>
      </p:sp>
      <p:sp>
        <p:nvSpPr>
          <p:cNvPr id="621" name="Google Shape;621;g7e388976e3_0_58"/>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g7e388976e3_0_43"/>
          <p:cNvPicPr preferRelativeResize="0"/>
          <p:nvPr/>
        </p:nvPicPr>
        <p:blipFill>
          <a:blip r:embed="rId3">
            <a:alphaModFix/>
          </a:blip>
          <a:stretch>
            <a:fillRect/>
          </a:stretch>
        </p:blipFill>
        <p:spPr>
          <a:xfrm>
            <a:off x="199800" y="159750"/>
            <a:ext cx="11880200" cy="6328950"/>
          </a:xfrm>
          <a:prstGeom prst="rect">
            <a:avLst/>
          </a:prstGeom>
          <a:noFill/>
          <a:ln>
            <a:noFill/>
          </a:ln>
        </p:spPr>
      </p:pic>
      <p:sp>
        <p:nvSpPr>
          <p:cNvPr id="628" name="Google Shape;628;g7e388976e3_0_43"/>
          <p:cNvSpPr txBox="1"/>
          <p:nvPr/>
        </p:nvSpPr>
        <p:spPr>
          <a:xfrm>
            <a:off x="1735150" y="2115250"/>
            <a:ext cx="26772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Motion in 1st plane</a:t>
            </a:r>
            <a:endParaRPr sz="2200">
              <a:latin typeface="Calibri"/>
              <a:ea typeface="Calibri"/>
              <a:cs typeface="Calibri"/>
              <a:sym typeface="Calibri"/>
            </a:endParaRPr>
          </a:p>
        </p:txBody>
      </p:sp>
      <p:sp>
        <p:nvSpPr>
          <p:cNvPr id="629" name="Google Shape;629;g7e388976e3_0_43"/>
          <p:cNvSpPr/>
          <p:nvPr/>
        </p:nvSpPr>
        <p:spPr>
          <a:xfrm>
            <a:off x="2726675" y="2607325"/>
            <a:ext cx="280800" cy="710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7e388976e3_0_43"/>
          <p:cNvSpPr txBox="1"/>
          <p:nvPr/>
        </p:nvSpPr>
        <p:spPr>
          <a:xfrm>
            <a:off x="9542450" y="1580025"/>
            <a:ext cx="26772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Motion in 3rd plane</a:t>
            </a:r>
            <a:endParaRPr sz="2200">
              <a:latin typeface="Calibri"/>
              <a:ea typeface="Calibri"/>
              <a:cs typeface="Calibri"/>
              <a:sym typeface="Calibri"/>
            </a:endParaRPr>
          </a:p>
        </p:txBody>
      </p:sp>
      <p:sp>
        <p:nvSpPr>
          <p:cNvPr id="631" name="Google Shape;631;g7e388976e3_0_43"/>
          <p:cNvSpPr/>
          <p:nvPr/>
        </p:nvSpPr>
        <p:spPr>
          <a:xfrm>
            <a:off x="11143575" y="2072100"/>
            <a:ext cx="280800" cy="710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7e388976e3_0_43"/>
          <p:cNvSpPr txBox="1"/>
          <p:nvPr/>
        </p:nvSpPr>
        <p:spPr>
          <a:xfrm>
            <a:off x="6037250" y="1884825"/>
            <a:ext cx="26772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Calibri"/>
                <a:ea typeface="Calibri"/>
                <a:cs typeface="Calibri"/>
                <a:sym typeface="Calibri"/>
              </a:rPr>
              <a:t>Motion in 2nd plane</a:t>
            </a:r>
            <a:endParaRPr sz="2200">
              <a:latin typeface="Calibri"/>
              <a:ea typeface="Calibri"/>
              <a:cs typeface="Calibri"/>
              <a:sym typeface="Calibri"/>
            </a:endParaRPr>
          </a:p>
        </p:txBody>
      </p:sp>
      <p:sp>
        <p:nvSpPr>
          <p:cNvPr id="633" name="Google Shape;633;g7e388976e3_0_43"/>
          <p:cNvSpPr/>
          <p:nvPr/>
        </p:nvSpPr>
        <p:spPr>
          <a:xfrm>
            <a:off x="7562175" y="2376900"/>
            <a:ext cx="280800" cy="710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7e388976e3_0_43"/>
          <p:cNvSpPr txBox="1"/>
          <p:nvPr/>
        </p:nvSpPr>
        <p:spPr>
          <a:xfrm>
            <a:off x="975000" y="455475"/>
            <a:ext cx="10295400" cy="8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073763"/>
                </a:solidFill>
                <a:latin typeface="Calibri"/>
                <a:ea typeface="Calibri"/>
                <a:cs typeface="Calibri"/>
                <a:sym typeface="Calibri"/>
              </a:rPr>
              <a:t>Final Plot - Motion in various planes</a:t>
            </a:r>
            <a:endParaRPr b="1" sz="3000">
              <a:solidFill>
                <a:srgbClr val="073763"/>
              </a:solidFill>
              <a:latin typeface="Calibri"/>
              <a:ea typeface="Calibri"/>
              <a:cs typeface="Calibri"/>
              <a:sym typeface="Calibri"/>
            </a:endParaRPr>
          </a:p>
        </p:txBody>
      </p:sp>
      <p:sp>
        <p:nvSpPr>
          <p:cNvPr id="635" name="Google Shape;635;g7e388976e3_0_43"/>
          <p:cNvSpPr txBox="1"/>
          <p:nvPr/>
        </p:nvSpPr>
        <p:spPr>
          <a:xfrm>
            <a:off x="396600" y="5618725"/>
            <a:ext cx="11319900" cy="10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200">
                <a:latin typeface="Calibri"/>
                <a:ea typeface="Calibri"/>
                <a:cs typeface="Calibri"/>
                <a:sym typeface="Calibri"/>
              </a:rPr>
              <a:t>This graph was plotted as acceleration v/s time for oscillatory, periodic motion generated by to and fro motion of the hand in various planes.</a:t>
            </a:r>
            <a:endParaRPr sz="2200">
              <a:latin typeface="Calibri"/>
              <a:ea typeface="Calibri"/>
              <a:cs typeface="Calibri"/>
              <a:sym typeface="Calibri"/>
            </a:endParaRPr>
          </a:p>
        </p:txBody>
      </p:sp>
      <p:sp>
        <p:nvSpPr>
          <p:cNvPr id="636" name="Google Shape;636;g7e388976e3_0_43"/>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g7e388976e3_0_2"/>
          <p:cNvPicPr preferRelativeResize="0"/>
          <p:nvPr/>
        </p:nvPicPr>
        <p:blipFill rotWithShape="1">
          <a:blip r:embed="rId3">
            <a:alphaModFix/>
          </a:blip>
          <a:srcRect b="0" l="78885" r="0" t="39965"/>
          <a:stretch/>
        </p:blipFill>
        <p:spPr>
          <a:xfrm>
            <a:off x="8007976" y="1109050"/>
            <a:ext cx="3803874" cy="2607350"/>
          </a:xfrm>
          <a:prstGeom prst="rect">
            <a:avLst/>
          </a:prstGeom>
          <a:noFill/>
          <a:ln>
            <a:noFill/>
          </a:ln>
        </p:spPr>
      </p:pic>
      <p:sp>
        <p:nvSpPr>
          <p:cNvPr id="643" name="Google Shape;643;g7e388976e3_0_2"/>
          <p:cNvSpPr txBox="1"/>
          <p:nvPr/>
        </p:nvSpPr>
        <p:spPr>
          <a:xfrm>
            <a:off x="446175" y="380075"/>
            <a:ext cx="7561800" cy="40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solidFill>
                  <a:srgbClr val="980000"/>
                </a:solidFill>
                <a:latin typeface="Calibri"/>
                <a:ea typeface="Calibri"/>
                <a:cs typeface="Calibri"/>
                <a:sym typeface="Calibri"/>
              </a:rPr>
              <a:t>Dynamic Time Warping</a:t>
            </a:r>
            <a:endParaRPr b="1" sz="3600">
              <a:solidFill>
                <a:srgbClr val="980000"/>
              </a:solidFill>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Signal Processing could be used to detect and match repeating signals from the incoming signal from a set of recorded samples. This is something like learning the previous datasets to analyse the incoming new signal.</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For this, a huge database of actual tremor signals is needed, which calls in for a medical approval to have our testing device implanted on patients. We then decided to improvise our prototype much better before actually having them on patients.</a:t>
            </a:r>
            <a:endParaRPr sz="2200">
              <a:latin typeface="Calibri"/>
              <a:ea typeface="Calibri"/>
              <a:cs typeface="Calibri"/>
              <a:sym typeface="Calibri"/>
            </a:endParaRPr>
          </a:p>
        </p:txBody>
      </p:sp>
      <p:pic>
        <p:nvPicPr>
          <p:cNvPr id="644" name="Google Shape;644;g7e388976e3_0_2"/>
          <p:cNvPicPr preferRelativeResize="0"/>
          <p:nvPr/>
        </p:nvPicPr>
        <p:blipFill rotWithShape="1">
          <a:blip r:embed="rId3">
            <a:alphaModFix/>
          </a:blip>
          <a:srcRect b="9359" l="0" r="22094" t="39966"/>
          <a:stretch/>
        </p:blipFill>
        <p:spPr>
          <a:xfrm>
            <a:off x="10100" y="4589826"/>
            <a:ext cx="12105700" cy="1898200"/>
          </a:xfrm>
          <a:prstGeom prst="rect">
            <a:avLst/>
          </a:prstGeom>
          <a:noFill/>
          <a:ln>
            <a:noFill/>
          </a:ln>
        </p:spPr>
      </p:pic>
      <p:sp>
        <p:nvSpPr>
          <p:cNvPr id="645" name="Google Shape;645;g7e388976e3_0_2"/>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52bfa3ffb1_0_300"/>
          <p:cNvSpPr txBox="1"/>
          <p:nvPr/>
        </p:nvSpPr>
        <p:spPr>
          <a:xfrm>
            <a:off x="8430100" y="1132050"/>
            <a:ext cx="3501000" cy="45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00B050"/>
                </a:solidFill>
                <a:latin typeface="Calibri"/>
                <a:ea typeface="Calibri"/>
                <a:cs typeface="Calibri"/>
                <a:sym typeface="Calibri"/>
              </a:rPr>
              <a:t>Gesture Recognition Toolkit </a:t>
            </a:r>
            <a:endParaRPr b="1" sz="2500">
              <a:solidFill>
                <a:srgbClr val="00B050"/>
              </a:solidFill>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It was used initially to </a:t>
            </a:r>
            <a:r>
              <a:rPr lang="en-US" sz="2200">
                <a:latin typeface="Calibri"/>
                <a:ea typeface="Calibri"/>
                <a:cs typeface="Calibri"/>
                <a:sym typeface="Calibri"/>
              </a:rPr>
              <a:t>mimic</a:t>
            </a:r>
            <a:r>
              <a:rPr lang="en-US" sz="2200">
                <a:latin typeface="Calibri"/>
                <a:ea typeface="Calibri"/>
                <a:cs typeface="Calibri"/>
                <a:sym typeface="Calibri"/>
              </a:rPr>
              <a:t> dynamic time warping in out hand-produced tremor signals. This required some more knowledge of Machine Learning and a better hold on it’s basics which we got through Coursera and LinkedIn courses for the same.</a:t>
            </a:r>
            <a:endParaRPr sz="2200">
              <a:latin typeface="Calibri"/>
              <a:ea typeface="Calibri"/>
              <a:cs typeface="Calibri"/>
              <a:sym typeface="Calibri"/>
            </a:endParaRPr>
          </a:p>
        </p:txBody>
      </p:sp>
      <p:pic>
        <p:nvPicPr>
          <p:cNvPr id="652" name="Google Shape;652;g52bfa3ffb1_0_300"/>
          <p:cNvPicPr preferRelativeResize="0"/>
          <p:nvPr/>
        </p:nvPicPr>
        <p:blipFill>
          <a:blip r:embed="rId3">
            <a:alphaModFix/>
          </a:blip>
          <a:stretch>
            <a:fillRect/>
          </a:stretch>
        </p:blipFill>
        <p:spPr>
          <a:xfrm>
            <a:off x="0" y="0"/>
            <a:ext cx="8430100" cy="6858001"/>
          </a:xfrm>
          <a:prstGeom prst="rect">
            <a:avLst/>
          </a:prstGeom>
          <a:noFill/>
          <a:ln>
            <a:noFill/>
          </a:ln>
        </p:spPr>
      </p:pic>
      <p:sp>
        <p:nvSpPr>
          <p:cNvPr id="653" name="Google Shape;653;g52bfa3ffb1_0_300"/>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52bfa3ffb1_0_246"/>
          <p:cNvSpPr txBox="1"/>
          <p:nvPr>
            <p:ph idx="1" type="body"/>
          </p:nvPr>
        </p:nvSpPr>
        <p:spPr>
          <a:xfrm>
            <a:off x="655475" y="1200600"/>
            <a:ext cx="10905600" cy="5523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200">
                <a:highlight>
                  <a:srgbClr val="FFFFFF"/>
                </a:highlight>
                <a:latin typeface="Arial"/>
                <a:ea typeface="Arial"/>
                <a:cs typeface="Arial"/>
                <a:sym typeface="Arial"/>
              </a:rPr>
              <a:t>A tremor can be defined as a rhythmic shaking of a body part. It occurs in healthy individuals as the so-called physiological tremor, which is composed of two distinct oscillations superimposed on a background of irregular fluctuations in muscle forces and displacements .</a:t>
            </a:r>
            <a:endParaRPr sz="2200">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2200">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US" sz="2200">
                <a:highlight>
                  <a:srgbClr val="FFFFFF"/>
                </a:highlight>
                <a:latin typeface="Arial"/>
                <a:ea typeface="Arial"/>
                <a:cs typeface="Arial"/>
                <a:sym typeface="Arial"/>
              </a:rPr>
              <a:t>Tremors consist of involuntary movements in the human body. It is approximately periodic and roughly sinusoidal in nature. Frequency of tremor can be classified into 3 categories: </a:t>
            </a:r>
            <a:r>
              <a:rPr b="1" lang="en-US" sz="2200">
                <a:highlight>
                  <a:srgbClr val="FFFFFF"/>
                </a:highlight>
                <a:latin typeface="Arial"/>
                <a:ea typeface="Arial"/>
                <a:cs typeface="Arial"/>
                <a:sym typeface="Arial"/>
              </a:rPr>
              <a:t>slow (3-5 Hz), intermediate (5-8 Hz) and rapid (9-12 Hz)</a:t>
            </a:r>
            <a:r>
              <a:rPr lang="en-US" sz="2200">
                <a:highlight>
                  <a:srgbClr val="FFFFFF"/>
                </a:highlight>
                <a:latin typeface="Arial"/>
                <a:ea typeface="Arial"/>
                <a:cs typeface="Arial"/>
                <a:sym typeface="Arial"/>
              </a:rPr>
              <a:t>. </a:t>
            </a:r>
            <a:endParaRPr sz="22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200">
                <a:latin typeface="Arial"/>
                <a:ea typeface="Arial"/>
                <a:cs typeface="Arial"/>
                <a:sym typeface="Arial"/>
              </a:rPr>
              <a:t> </a:t>
            </a:r>
            <a:endParaRPr sz="2200">
              <a:latin typeface="Arial"/>
              <a:ea typeface="Arial"/>
              <a:cs typeface="Arial"/>
              <a:sym typeface="Arial"/>
            </a:endParaRPr>
          </a:p>
          <a:p>
            <a:pPr indent="0" lvl="0" marL="0" rtl="0" algn="l">
              <a:lnSpc>
                <a:spcPct val="115000"/>
              </a:lnSpc>
              <a:spcBef>
                <a:spcPts val="0"/>
              </a:spcBef>
              <a:spcAft>
                <a:spcPts val="0"/>
              </a:spcAft>
              <a:buNone/>
            </a:pPr>
            <a:r>
              <a:rPr lang="en-US" sz="2200">
                <a:highlight>
                  <a:srgbClr val="FFFFFF"/>
                </a:highlight>
                <a:latin typeface="Arial"/>
                <a:ea typeface="Arial"/>
                <a:cs typeface="Arial"/>
                <a:sym typeface="Arial"/>
              </a:rPr>
              <a:t>The cause of tremor is either physiological or pathological. Physiological tremor is intrinsic with all humans. Pathological tremor is either idiopathic or occurs secondary to a disorder such as a brain tumor, alcohol or drug withdrawal, multiple sclerosis, etc. Essential and Parkinsonian tremor are two common types of pathological tremors</a:t>
            </a:r>
            <a:endParaRPr sz="2200">
              <a:latin typeface="Arial"/>
              <a:ea typeface="Arial"/>
              <a:cs typeface="Arial"/>
              <a:sym typeface="Arial"/>
            </a:endParaRPr>
          </a:p>
        </p:txBody>
      </p:sp>
      <p:sp>
        <p:nvSpPr>
          <p:cNvPr id="262" name="Google Shape;262;g52bfa3ffb1_0_246"/>
          <p:cNvSpPr txBox="1"/>
          <p:nvPr/>
        </p:nvSpPr>
        <p:spPr>
          <a:xfrm>
            <a:off x="655475" y="185700"/>
            <a:ext cx="10302000" cy="71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3600">
                <a:solidFill>
                  <a:srgbClr val="FF0000"/>
                </a:solidFill>
                <a:highlight>
                  <a:srgbClr val="FFFFFF"/>
                </a:highlight>
                <a:latin typeface="Spectral"/>
                <a:ea typeface="Spectral"/>
                <a:cs typeface="Spectral"/>
                <a:sym typeface="Spectral"/>
              </a:rPr>
              <a:t>Tremors</a:t>
            </a:r>
            <a:endParaRPr sz="3600">
              <a:solidFill>
                <a:srgbClr val="FF0000"/>
              </a:solidFill>
              <a:latin typeface="Spectral"/>
              <a:ea typeface="Spectral"/>
              <a:cs typeface="Spectral"/>
              <a:sym typeface="Spectral"/>
            </a:endParaRPr>
          </a:p>
        </p:txBody>
      </p:sp>
      <p:sp>
        <p:nvSpPr>
          <p:cNvPr id="263" name="Google Shape;263;g52bfa3ffb1_0_246"/>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g52bfa3ffb1_0_205"/>
          <p:cNvSpPr txBox="1"/>
          <p:nvPr>
            <p:ph type="title"/>
          </p:nvPr>
        </p:nvSpPr>
        <p:spPr>
          <a:xfrm>
            <a:off x="838200" y="515025"/>
            <a:ext cx="10515600" cy="8475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b="1" lang="en-US" sz="3600">
                <a:solidFill>
                  <a:srgbClr val="FF0000"/>
                </a:solidFill>
                <a:latin typeface="Arial"/>
                <a:ea typeface="Arial"/>
                <a:cs typeface="Arial"/>
                <a:sym typeface="Arial"/>
              </a:rPr>
              <a:t>Data Collection and Storage</a:t>
            </a:r>
            <a:endParaRPr sz="3600">
              <a:solidFill>
                <a:srgbClr val="FF0000"/>
              </a:solidFill>
              <a:latin typeface="Arial"/>
              <a:ea typeface="Arial"/>
              <a:cs typeface="Arial"/>
              <a:sym typeface="Arial"/>
            </a:endParaRPr>
          </a:p>
        </p:txBody>
      </p:sp>
      <p:sp>
        <p:nvSpPr>
          <p:cNvPr id="660" name="Google Shape;660;g52bfa3ffb1_0_205"/>
          <p:cNvSpPr txBox="1"/>
          <p:nvPr>
            <p:ph idx="1" type="body"/>
          </p:nvPr>
        </p:nvSpPr>
        <p:spPr>
          <a:xfrm>
            <a:off x="838200" y="1673250"/>
            <a:ext cx="10515600" cy="3359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200"/>
              <a:t>After we were able to see the data from the Arduino we needed to store the data so that we can easily process that, after getting the data we read about what would be the best way to store the data and we understood that it would be best if we were able to store the data in a CSV file as they are many frameworks that can read these files, store them and clean them. Subsequently, we found that there is a software called “Processing.h” which has code based on C++ that can understand and store data from Arduino/Rasberry pi and then store in .CSV format. So we wrote a C++ programme that will read the data from the Arduino and then store it a .CSV  file.</a:t>
            </a:r>
            <a:endParaRPr sz="2200"/>
          </a:p>
        </p:txBody>
      </p:sp>
      <p:pic>
        <p:nvPicPr>
          <p:cNvPr id="661" name="Google Shape;661;g52bfa3ffb1_0_205"/>
          <p:cNvPicPr preferRelativeResize="0"/>
          <p:nvPr/>
        </p:nvPicPr>
        <p:blipFill>
          <a:blip r:embed="rId3">
            <a:alphaModFix/>
          </a:blip>
          <a:stretch>
            <a:fillRect/>
          </a:stretch>
        </p:blipFill>
        <p:spPr>
          <a:xfrm>
            <a:off x="6361975" y="4591675"/>
            <a:ext cx="4403575" cy="1683225"/>
          </a:xfrm>
          <a:prstGeom prst="rect">
            <a:avLst/>
          </a:prstGeom>
          <a:noFill/>
          <a:ln>
            <a:noFill/>
          </a:ln>
        </p:spPr>
      </p:pic>
      <p:sp>
        <p:nvSpPr>
          <p:cNvPr id="662" name="Google Shape;662;g52bfa3ffb1_0_205"/>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52bfa3ffb1_0_19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200"/>
              <a:t>A graph based on set of values attained at an interval of 0.1 seconds using HC-05 Bluetooth Module attached to the circuit. The </a:t>
            </a:r>
            <a:r>
              <a:rPr lang="en-US" sz="2200"/>
              <a:t>sensitivity</a:t>
            </a:r>
            <a:r>
              <a:rPr lang="en-US" sz="2200"/>
              <a:t> of the gyroscope was sensed with careful experiments for multiple days.</a:t>
            </a:r>
            <a:endParaRPr sz="2200"/>
          </a:p>
        </p:txBody>
      </p:sp>
      <p:pic>
        <p:nvPicPr>
          <p:cNvPr id="669" name="Google Shape;669;g52bfa3ffb1_0_190"/>
          <p:cNvPicPr preferRelativeResize="0"/>
          <p:nvPr/>
        </p:nvPicPr>
        <p:blipFill>
          <a:blip r:embed="rId3">
            <a:alphaModFix/>
          </a:blip>
          <a:stretch>
            <a:fillRect/>
          </a:stretch>
        </p:blipFill>
        <p:spPr>
          <a:xfrm>
            <a:off x="244200" y="2036025"/>
            <a:ext cx="11795400" cy="4593375"/>
          </a:xfrm>
          <a:prstGeom prst="rect">
            <a:avLst/>
          </a:prstGeom>
          <a:noFill/>
          <a:ln>
            <a:noFill/>
          </a:ln>
        </p:spPr>
      </p:pic>
      <p:sp>
        <p:nvSpPr>
          <p:cNvPr id="670" name="Google Shape;670;g52bfa3ffb1_0_190"/>
          <p:cNvSpPr txBox="1"/>
          <p:nvPr/>
        </p:nvSpPr>
        <p:spPr>
          <a:xfrm>
            <a:off x="560125" y="4918100"/>
            <a:ext cx="10915500" cy="15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671" name="Google Shape;671;g52bfa3ffb1_0_190"/>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7e388976e3_0_97"/>
          <p:cNvSpPr txBox="1"/>
          <p:nvPr>
            <p:ph type="title"/>
          </p:nvPr>
        </p:nvSpPr>
        <p:spPr>
          <a:xfrm>
            <a:off x="685800" y="247875"/>
            <a:ext cx="10515600" cy="94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3600">
                <a:solidFill>
                  <a:srgbClr val="00B050"/>
                </a:solidFill>
              </a:rPr>
              <a:t>Food for Thought - Future Objectives</a:t>
            </a:r>
            <a:endParaRPr b="1" sz="3600">
              <a:solidFill>
                <a:srgbClr val="00B050"/>
              </a:solidFill>
            </a:endParaRPr>
          </a:p>
        </p:txBody>
      </p:sp>
      <p:sp>
        <p:nvSpPr>
          <p:cNvPr id="678" name="Google Shape;678;g7e388976e3_0_97"/>
          <p:cNvSpPr txBox="1"/>
          <p:nvPr>
            <p:ph idx="1" type="body"/>
          </p:nvPr>
        </p:nvSpPr>
        <p:spPr>
          <a:xfrm>
            <a:off x="685800" y="1280300"/>
            <a:ext cx="10944300" cy="5329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Just like any other project, there were a few points which must be highlighted so that the project can be taken up from this point ahead. Following objectives were a part of the brainstorming we had during the project duration, some of them we implemented to a little extent but could not be laid down in the report.</a:t>
            </a:r>
            <a:endParaRPr sz="2200"/>
          </a:p>
          <a:p>
            <a:pPr indent="0" lvl="0" marL="0" rtl="0" algn="l">
              <a:spcBef>
                <a:spcPts val="1000"/>
              </a:spcBef>
              <a:spcAft>
                <a:spcPts val="0"/>
              </a:spcAft>
              <a:buNone/>
            </a:pPr>
            <a:r>
              <a:t/>
            </a:r>
            <a:endParaRPr sz="2200"/>
          </a:p>
          <a:p>
            <a:pPr indent="-368300" lvl="0" marL="457200" rtl="0" algn="l">
              <a:spcBef>
                <a:spcPts val="1000"/>
              </a:spcBef>
              <a:spcAft>
                <a:spcPts val="0"/>
              </a:spcAft>
              <a:buSzPts val="2200"/>
              <a:buAutoNum type="arabicPeriod"/>
            </a:pPr>
            <a:r>
              <a:rPr lang="en-US" sz="2200"/>
              <a:t>Application of ML and designing a logistic regression model (using binary trees, K-nearest neighbours for a set of data points marked a ‘tremor’, to generate a prediction model, comparing the input (new) signal with the datasets taken preferably from patients having degenerative neurological diseases.</a:t>
            </a:r>
            <a:endParaRPr sz="2200"/>
          </a:p>
          <a:p>
            <a:pPr indent="-368300" lvl="0" marL="457200" rtl="0" algn="l">
              <a:spcBef>
                <a:spcPts val="0"/>
              </a:spcBef>
              <a:spcAft>
                <a:spcPts val="0"/>
              </a:spcAft>
              <a:buSzPts val="2200"/>
              <a:buAutoNum type="arabicPeriod"/>
            </a:pPr>
            <a:r>
              <a:rPr lang="en-US" sz="2200"/>
              <a:t>Improvising the tremor mimicking device and simulate numerous sinusoidal signals passed through Arduino.</a:t>
            </a:r>
            <a:endParaRPr sz="2200"/>
          </a:p>
          <a:p>
            <a:pPr indent="-368300" lvl="0" marL="457200" rtl="0" algn="l">
              <a:spcBef>
                <a:spcPts val="0"/>
              </a:spcBef>
              <a:spcAft>
                <a:spcPts val="0"/>
              </a:spcAft>
              <a:buSzPts val="2200"/>
              <a:buAutoNum type="arabicPeriod"/>
            </a:pPr>
            <a:r>
              <a:rPr lang="en-US" sz="2200"/>
              <a:t>Implementing correctly a feedback system which could filter out the involuntary signals from the incoming tremor pattern.</a:t>
            </a:r>
            <a:endParaRPr sz="2200"/>
          </a:p>
          <a:p>
            <a:pPr indent="-368300" lvl="0" marL="457200" rtl="0" algn="l">
              <a:spcBef>
                <a:spcPts val="0"/>
              </a:spcBef>
              <a:spcAft>
                <a:spcPts val="0"/>
              </a:spcAft>
              <a:buSzPts val="2200"/>
              <a:buAutoNum type="arabicPeriod"/>
            </a:pPr>
            <a:r>
              <a:rPr lang="en-US" sz="2200"/>
              <a:t>Use of gyroscopes to resist the involuntary ‘tremors’ while the glove is on hand</a:t>
            </a:r>
            <a:endParaRPr sz="2200"/>
          </a:p>
          <a:p>
            <a:pPr indent="-368300" lvl="0" marL="457200" rtl="0" algn="l">
              <a:spcBef>
                <a:spcPts val="0"/>
              </a:spcBef>
              <a:spcAft>
                <a:spcPts val="0"/>
              </a:spcAft>
              <a:buSzPts val="2200"/>
              <a:buAutoNum type="arabicPeriod"/>
            </a:pPr>
            <a:r>
              <a:rPr lang="en-US" sz="2200"/>
              <a:t>Use of a ventilated, porous material to extend the comport to user while the glove is on.</a:t>
            </a:r>
            <a:endParaRPr sz="2200"/>
          </a:p>
        </p:txBody>
      </p:sp>
      <p:sp>
        <p:nvSpPr>
          <p:cNvPr id="679" name="Google Shape;679;g7e388976e3_0_97"/>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g7e388976e3_0_117"/>
          <p:cNvPicPr preferRelativeResize="0"/>
          <p:nvPr/>
        </p:nvPicPr>
        <p:blipFill>
          <a:blip r:embed="rId3">
            <a:alphaModFix/>
          </a:blip>
          <a:stretch>
            <a:fillRect/>
          </a:stretch>
        </p:blipFill>
        <p:spPr>
          <a:xfrm>
            <a:off x="1445050" y="6450"/>
            <a:ext cx="9144001" cy="6482246"/>
          </a:xfrm>
          <a:prstGeom prst="rect">
            <a:avLst/>
          </a:prstGeom>
          <a:noFill/>
          <a:ln>
            <a:noFill/>
          </a:ln>
        </p:spPr>
      </p:pic>
      <p:sp>
        <p:nvSpPr>
          <p:cNvPr id="686" name="Google Shape;686;g7e388976e3_0_117"/>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
          <p:cNvSpPr txBox="1"/>
          <p:nvPr>
            <p:ph type="title"/>
          </p:nvPr>
        </p:nvSpPr>
        <p:spPr>
          <a:xfrm>
            <a:off x="415600" y="5171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a:solidFill>
                  <a:srgbClr val="002060"/>
                </a:solidFill>
              </a:rPr>
              <a:t>Classification of Tremors</a:t>
            </a:r>
            <a:endParaRPr b="1">
              <a:solidFill>
                <a:srgbClr val="002060"/>
              </a:solidFill>
            </a:endParaRPr>
          </a:p>
        </p:txBody>
      </p:sp>
      <p:sp>
        <p:nvSpPr>
          <p:cNvPr id="269" name="Google Shape;269;p2"/>
          <p:cNvSpPr txBox="1"/>
          <p:nvPr>
            <p:ph idx="1" type="body"/>
          </p:nvPr>
        </p:nvSpPr>
        <p:spPr>
          <a:xfrm>
            <a:off x="415600" y="1689033"/>
            <a:ext cx="11360700" cy="4555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lang="en-US" sz="2000">
                <a:solidFill>
                  <a:srgbClr val="000000"/>
                </a:solidFill>
                <a:highlight>
                  <a:srgbClr val="FFFFFF"/>
                </a:highlight>
              </a:rPr>
              <a:t>Tremor is primarily classified on the</a:t>
            </a:r>
            <a:r>
              <a:rPr lang="en-US" sz="2000">
                <a:solidFill>
                  <a:srgbClr val="000000"/>
                </a:solidFill>
                <a:highlight>
                  <a:srgbClr val="FFFFFF"/>
                </a:highlight>
              </a:rPr>
              <a:t> </a:t>
            </a:r>
            <a:r>
              <a:rPr lang="en-US" sz="2000" u="sng">
                <a:solidFill>
                  <a:srgbClr val="002060"/>
                </a:solidFill>
                <a:highlight>
                  <a:srgbClr val="FFFFFF"/>
                </a:highlight>
              </a:rPr>
              <a:t>basis of when it occurs</a:t>
            </a:r>
            <a:r>
              <a:rPr lang="en-US" sz="2000">
                <a:solidFill>
                  <a:srgbClr val="000000"/>
                </a:solidFill>
                <a:highlight>
                  <a:srgbClr val="FFFFFF"/>
                </a:highlight>
              </a:rPr>
              <a:t>, e</a:t>
            </a:r>
            <a:r>
              <a:rPr lang="en-US" sz="2000">
                <a:solidFill>
                  <a:srgbClr val="000000"/>
                </a:solidFill>
                <a:highlight>
                  <a:srgbClr val="FFFFFF"/>
                </a:highlight>
              </a:rPr>
              <a:t>ither with a certain posture, at rest or during action. There are 3 broad classifications:</a:t>
            </a:r>
            <a:endParaRPr sz="2000">
              <a:solidFill>
                <a:srgbClr val="000000"/>
              </a:solidFill>
              <a:highlight>
                <a:srgbClr val="FFFFFF"/>
              </a:highlight>
            </a:endParaRPr>
          </a:p>
          <a:p>
            <a:pPr indent="-355600" lvl="0" marL="457200" rtl="0" algn="l">
              <a:lnSpc>
                <a:spcPct val="115000"/>
              </a:lnSpc>
              <a:spcBef>
                <a:spcPts val="2100"/>
              </a:spcBef>
              <a:spcAft>
                <a:spcPts val="0"/>
              </a:spcAft>
              <a:buClr>
                <a:srgbClr val="000000"/>
              </a:buClr>
              <a:buSzPts val="2000"/>
              <a:buAutoNum type="arabicPeriod"/>
            </a:pPr>
            <a:r>
              <a:rPr b="1" lang="en-US" sz="2000">
                <a:solidFill>
                  <a:srgbClr val="000000"/>
                </a:solidFill>
                <a:highlight>
                  <a:srgbClr val="FFFFFF"/>
                </a:highlight>
              </a:rPr>
              <a:t>Postural tremor</a:t>
            </a:r>
            <a:r>
              <a:rPr lang="en-US" sz="2000">
                <a:solidFill>
                  <a:srgbClr val="000000"/>
                </a:solidFill>
                <a:highlight>
                  <a:srgbClr val="FFFFFF"/>
                </a:highlight>
              </a:rPr>
              <a:t>: When the patient tries to maintain a posture against gravity, such as holding the arms out in front of the body. A postural tremor occurs with </a:t>
            </a:r>
            <a:r>
              <a:rPr b="1" i="1" lang="en-US" sz="2000">
                <a:solidFill>
                  <a:srgbClr val="002060"/>
                </a:solidFill>
                <a:highlight>
                  <a:srgbClr val="FFFFFF"/>
                </a:highlight>
              </a:rPr>
              <a:t>5 to 9 Hz </a:t>
            </a:r>
            <a:r>
              <a:rPr b="1" lang="en-US" sz="2000">
                <a:solidFill>
                  <a:srgbClr val="002060"/>
                </a:solidFill>
                <a:highlight>
                  <a:srgbClr val="FFFFFF"/>
                </a:highlight>
              </a:rPr>
              <a:t>frequency</a:t>
            </a:r>
            <a:r>
              <a:rPr lang="en-US" sz="2000">
                <a:solidFill>
                  <a:srgbClr val="000000"/>
                </a:solidFill>
                <a:highlight>
                  <a:srgbClr val="FFFFFF"/>
                </a:highlight>
              </a:rPr>
              <a:t>.</a:t>
            </a:r>
            <a:endParaRPr sz="2000">
              <a:solidFill>
                <a:srgbClr val="000000"/>
              </a:solidFill>
              <a:highlight>
                <a:srgbClr val="FFFFFF"/>
              </a:highlight>
            </a:endParaRPr>
          </a:p>
          <a:p>
            <a:pPr indent="-355600" lvl="0" marL="457200" rtl="0" algn="l">
              <a:lnSpc>
                <a:spcPct val="115000"/>
              </a:lnSpc>
              <a:spcBef>
                <a:spcPts val="0"/>
              </a:spcBef>
              <a:spcAft>
                <a:spcPts val="0"/>
              </a:spcAft>
              <a:buClr>
                <a:srgbClr val="000000"/>
              </a:buClr>
              <a:buSzPts val="2000"/>
              <a:buAutoNum type="arabicPeriod"/>
            </a:pPr>
            <a:r>
              <a:rPr b="1" lang="en-US" sz="2000">
                <a:solidFill>
                  <a:srgbClr val="000000"/>
                </a:solidFill>
                <a:highlight>
                  <a:srgbClr val="FFFFFF"/>
                </a:highlight>
              </a:rPr>
              <a:t>Action tremor</a:t>
            </a:r>
            <a:r>
              <a:rPr lang="en-US" sz="2000">
                <a:solidFill>
                  <a:srgbClr val="000000"/>
                </a:solidFill>
                <a:highlight>
                  <a:srgbClr val="FFFFFF"/>
                </a:highlight>
              </a:rPr>
              <a:t>: An action tremor (kinetic or intention tremor) occurs during movement of the affected body part from one point to another. A task-specific tremor occurs only when the patient begins to perform a highly skilled activity, such as writing or speaking.An action tremor occurs with </a:t>
            </a:r>
            <a:r>
              <a:rPr b="1" i="1" lang="en-US" sz="2000">
                <a:solidFill>
                  <a:srgbClr val="002060"/>
                </a:solidFill>
                <a:highlight>
                  <a:srgbClr val="FFFFFF"/>
                </a:highlight>
              </a:rPr>
              <a:t>3 to 10 Hz</a:t>
            </a:r>
            <a:r>
              <a:rPr b="1" lang="en-US" sz="2000">
                <a:solidFill>
                  <a:srgbClr val="002060"/>
                </a:solidFill>
                <a:highlight>
                  <a:srgbClr val="FFFFFF"/>
                </a:highlight>
              </a:rPr>
              <a:t> frequency</a:t>
            </a:r>
            <a:r>
              <a:rPr lang="en-US" sz="2000">
                <a:solidFill>
                  <a:srgbClr val="000000"/>
                </a:solidFill>
                <a:highlight>
                  <a:srgbClr val="FFFFFF"/>
                </a:highlight>
              </a:rPr>
              <a:t>.</a:t>
            </a:r>
            <a:endParaRPr sz="2000">
              <a:solidFill>
                <a:srgbClr val="000000"/>
              </a:solidFill>
              <a:highlight>
                <a:srgbClr val="FFFFFF"/>
              </a:highlight>
            </a:endParaRPr>
          </a:p>
          <a:p>
            <a:pPr indent="-355600" lvl="0" marL="457200" rtl="0" algn="l">
              <a:lnSpc>
                <a:spcPct val="115000"/>
              </a:lnSpc>
              <a:spcBef>
                <a:spcPts val="0"/>
              </a:spcBef>
              <a:spcAft>
                <a:spcPts val="0"/>
              </a:spcAft>
              <a:buClr>
                <a:srgbClr val="000000"/>
              </a:buClr>
              <a:buSzPts val="2000"/>
              <a:buAutoNum type="arabicPeriod"/>
            </a:pPr>
            <a:r>
              <a:rPr b="1" lang="en-US" sz="2000">
                <a:solidFill>
                  <a:srgbClr val="000000"/>
                </a:solidFill>
                <a:highlight>
                  <a:srgbClr val="FFFFFF"/>
                </a:highlight>
              </a:rPr>
              <a:t>Rest Tremor</a:t>
            </a:r>
            <a:r>
              <a:rPr lang="en-US" sz="2000">
                <a:solidFill>
                  <a:srgbClr val="000000"/>
                </a:solidFill>
                <a:highlight>
                  <a:srgbClr val="FFFFFF"/>
                </a:highlight>
              </a:rPr>
              <a:t>:A resting tremor occurs when the patient is attempting to maintain the position of a body part at rest. A postural tremor occurs with</a:t>
            </a:r>
            <a:r>
              <a:rPr i="1" lang="en-US" sz="2000">
                <a:solidFill>
                  <a:srgbClr val="000000"/>
                </a:solidFill>
                <a:highlight>
                  <a:srgbClr val="FFFFFF"/>
                </a:highlight>
              </a:rPr>
              <a:t> </a:t>
            </a:r>
            <a:r>
              <a:rPr b="1" i="1" lang="en-US" sz="2000">
                <a:solidFill>
                  <a:srgbClr val="002060"/>
                </a:solidFill>
                <a:highlight>
                  <a:srgbClr val="FFFFFF"/>
                </a:highlight>
              </a:rPr>
              <a:t>3 to 6 Hz</a:t>
            </a:r>
            <a:r>
              <a:rPr b="1" lang="en-US" sz="2000">
                <a:solidFill>
                  <a:srgbClr val="002060"/>
                </a:solidFill>
                <a:highlight>
                  <a:srgbClr val="FFFFFF"/>
                </a:highlight>
              </a:rPr>
              <a:t> frequency</a:t>
            </a:r>
            <a:r>
              <a:rPr lang="en-US" sz="2000">
                <a:solidFill>
                  <a:srgbClr val="000000"/>
                </a:solidFill>
                <a:highlight>
                  <a:srgbClr val="FFFFFF"/>
                </a:highlight>
              </a:rPr>
              <a:t>.</a:t>
            </a:r>
            <a:endParaRPr sz="2000">
              <a:solidFill>
                <a:srgbClr val="000000"/>
              </a:solidFill>
              <a:highlight>
                <a:srgbClr val="FFFFFF"/>
              </a:highlight>
            </a:endParaRPr>
          </a:p>
        </p:txBody>
      </p:sp>
      <p:sp>
        <p:nvSpPr>
          <p:cNvPr id="270" name="Google Shape;270;p2"/>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
          <p:cNvSpPr txBox="1"/>
          <p:nvPr>
            <p:ph type="title"/>
          </p:nvPr>
        </p:nvSpPr>
        <p:spPr>
          <a:xfrm>
            <a:off x="491850" y="495267"/>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b="1" lang="en-US">
                <a:solidFill>
                  <a:srgbClr val="002060"/>
                </a:solidFill>
              </a:rPr>
              <a:t>Coping with Tremors</a:t>
            </a:r>
            <a:endParaRPr b="1">
              <a:solidFill>
                <a:srgbClr val="002060"/>
              </a:solidFill>
            </a:endParaRPr>
          </a:p>
        </p:txBody>
      </p:sp>
      <p:sp>
        <p:nvSpPr>
          <p:cNvPr id="276" name="Google Shape;276;p3"/>
          <p:cNvSpPr txBox="1"/>
          <p:nvPr>
            <p:ph idx="1" type="body"/>
          </p:nvPr>
        </p:nvSpPr>
        <p:spPr>
          <a:xfrm>
            <a:off x="415600" y="1448999"/>
            <a:ext cx="11360700" cy="4983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lang="en-US" sz="2000">
                <a:solidFill>
                  <a:srgbClr val="000000"/>
                </a:solidFill>
              </a:rPr>
              <a:t>For coping up with tremors these are the methods people use:</a:t>
            </a:r>
            <a:endParaRPr sz="2000">
              <a:solidFill>
                <a:srgbClr val="000000"/>
              </a:solidFill>
            </a:endParaRPr>
          </a:p>
          <a:p>
            <a:pPr indent="-431800" lvl="0" marL="609600" rtl="0" algn="l">
              <a:lnSpc>
                <a:spcPct val="115000"/>
              </a:lnSpc>
              <a:spcBef>
                <a:spcPts val="2100"/>
              </a:spcBef>
              <a:spcAft>
                <a:spcPts val="0"/>
              </a:spcAft>
              <a:buClr>
                <a:srgbClr val="000000"/>
              </a:buClr>
              <a:buSzPts val="2000"/>
              <a:buChar char="●"/>
            </a:pPr>
            <a:r>
              <a:rPr b="1" lang="en-US" sz="2000">
                <a:solidFill>
                  <a:srgbClr val="000000"/>
                </a:solidFill>
              </a:rPr>
              <a:t>Medication </a:t>
            </a:r>
            <a:r>
              <a:rPr lang="en-US" sz="2000">
                <a:solidFill>
                  <a:srgbClr val="000000"/>
                </a:solidFill>
              </a:rPr>
              <a:t>: </a:t>
            </a:r>
            <a:r>
              <a:rPr lang="en-US" sz="2000">
                <a:solidFill>
                  <a:srgbClr val="000000"/>
                </a:solidFill>
                <a:highlight>
                  <a:srgbClr val="FFFFFF"/>
                </a:highlight>
              </a:rPr>
              <a:t> Basic medications to help manage the symptoms, inhibitors to help your medication last longer, something else to help with side effects. Treating tremors with medicines is a risky , there are no drugs which will cure the disease for sure and there are always side effects. </a:t>
            </a:r>
            <a:r>
              <a:rPr i="1" lang="en-US" sz="2000" u="sng">
                <a:solidFill>
                  <a:srgbClr val="002060"/>
                </a:solidFill>
                <a:highlight>
                  <a:srgbClr val="FFFFFF"/>
                </a:highlight>
              </a:rPr>
              <a:t>Most of the time it becomes more of a harm than help</a:t>
            </a:r>
            <a:r>
              <a:rPr i="1" lang="en-US" sz="2000">
                <a:solidFill>
                  <a:srgbClr val="000000"/>
                </a:solidFill>
                <a:highlight>
                  <a:srgbClr val="FFFFFF"/>
                </a:highlight>
              </a:rPr>
              <a:t>.</a:t>
            </a:r>
            <a:endParaRPr i="1" sz="2000">
              <a:solidFill>
                <a:srgbClr val="000000"/>
              </a:solidFill>
            </a:endParaRPr>
          </a:p>
          <a:p>
            <a:pPr indent="-431800" lvl="0" marL="609600" rtl="0" algn="l">
              <a:lnSpc>
                <a:spcPct val="115000"/>
              </a:lnSpc>
              <a:spcBef>
                <a:spcPts val="0"/>
              </a:spcBef>
              <a:spcAft>
                <a:spcPts val="0"/>
              </a:spcAft>
              <a:buClr>
                <a:srgbClr val="000000"/>
              </a:buClr>
              <a:buSzPts val="2000"/>
              <a:buChar char="●"/>
            </a:pPr>
            <a:r>
              <a:rPr b="1" lang="en-US" sz="2000">
                <a:solidFill>
                  <a:srgbClr val="000000"/>
                </a:solidFill>
              </a:rPr>
              <a:t>Surgery </a:t>
            </a:r>
            <a:r>
              <a:rPr lang="en-US" sz="2000">
                <a:solidFill>
                  <a:srgbClr val="000000"/>
                </a:solidFill>
              </a:rPr>
              <a:t>: There are many surgeries one can do to reduce the symptoms of tremors, but they are costly, have high risk and don’t work 100% of the time.</a:t>
            </a:r>
            <a:endParaRPr sz="2000">
              <a:solidFill>
                <a:srgbClr val="000000"/>
              </a:solidFill>
            </a:endParaRPr>
          </a:p>
          <a:p>
            <a:pPr indent="-431800" lvl="0" marL="609600" rtl="0" algn="l">
              <a:lnSpc>
                <a:spcPct val="115000"/>
              </a:lnSpc>
              <a:spcBef>
                <a:spcPts val="0"/>
              </a:spcBef>
              <a:spcAft>
                <a:spcPts val="0"/>
              </a:spcAft>
              <a:buClr>
                <a:srgbClr val="000000"/>
              </a:buClr>
              <a:buSzPts val="2000"/>
              <a:buChar char="●"/>
            </a:pPr>
            <a:r>
              <a:rPr b="1" lang="en-US" sz="2000">
                <a:solidFill>
                  <a:srgbClr val="000000"/>
                </a:solidFill>
              </a:rPr>
              <a:t>Therapy </a:t>
            </a:r>
            <a:r>
              <a:rPr lang="en-US" sz="2000">
                <a:solidFill>
                  <a:srgbClr val="000000"/>
                </a:solidFill>
              </a:rPr>
              <a:t>: They are used to reduce the intensity of tremors.</a:t>
            </a:r>
            <a:endParaRPr sz="2000">
              <a:solidFill>
                <a:srgbClr val="000000"/>
              </a:solidFill>
            </a:endParaRPr>
          </a:p>
          <a:p>
            <a:pPr indent="-431800" lvl="0" marL="609600" rtl="0" algn="l">
              <a:lnSpc>
                <a:spcPct val="115000"/>
              </a:lnSpc>
              <a:spcBef>
                <a:spcPts val="0"/>
              </a:spcBef>
              <a:spcAft>
                <a:spcPts val="0"/>
              </a:spcAft>
              <a:buClr>
                <a:srgbClr val="000000"/>
              </a:buClr>
              <a:buSzPts val="2000"/>
              <a:buChar char="●"/>
            </a:pPr>
            <a:r>
              <a:rPr b="1" lang="en-US" sz="2000">
                <a:solidFill>
                  <a:srgbClr val="000000"/>
                </a:solidFill>
              </a:rPr>
              <a:t>Physical Aid</a:t>
            </a:r>
            <a:r>
              <a:rPr lang="en-US" sz="2000">
                <a:solidFill>
                  <a:srgbClr val="000000"/>
                </a:solidFill>
              </a:rPr>
              <a:t> to help patients with tremors physically</a:t>
            </a:r>
            <a:endParaRPr sz="2000">
              <a:solidFill>
                <a:srgbClr val="000000"/>
              </a:solidFill>
            </a:endParaRPr>
          </a:p>
          <a:p>
            <a:pPr indent="0" lvl="0" marL="0" rtl="0" algn="l">
              <a:lnSpc>
                <a:spcPct val="115000"/>
              </a:lnSpc>
              <a:spcBef>
                <a:spcPts val="2100"/>
              </a:spcBef>
              <a:spcAft>
                <a:spcPts val="2100"/>
              </a:spcAft>
              <a:buSzPts val="2400"/>
              <a:buNone/>
            </a:pPr>
            <a:r>
              <a:rPr lang="en-US" sz="2000">
                <a:solidFill>
                  <a:srgbClr val="000000"/>
                </a:solidFill>
              </a:rPr>
              <a:t>Thus there is a </a:t>
            </a:r>
            <a:r>
              <a:rPr b="1" lang="en-US" sz="2000">
                <a:solidFill>
                  <a:srgbClr val="002060"/>
                </a:solidFill>
              </a:rPr>
              <a:t>dire need </a:t>
            </a:r>
            <a:r>
              <a:rPr lang="en-US" sz="2000">
                <a:solidFill>
                  <a:srgbClr val="000000"/>
                </a:solidFill>
              </a:rPr>
              <a:t>to have a solution to the problem of tremors which is economical, easily available, has no impacts on the brain or nervous system and does not interfere with the body in any manner. Also, the glove will help those patients highly who have not been cured completely.</a:t>
            </a:r>
            <a:endParaRPr sz="2000">
              <a:solidFill>
                <a:srgbClr val="000000"/>
              </a:solidFill>
            </a:endParaRPr>
          </a:p>
        </p:txBody>
      </p:sp>
      <p:sp>
        <p:nvSpPr>
          <p:cNvPr id="277" name="Google Shape;277;p3"/>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
          <p:cNvSpPr/>
          <p:nvPr/>
        </p:nvSpPr>
        <p:spPr>
          <a:xfrm>
            <a:off x="5115184" y="3533008"/>
            <a:ext cx="2011500" cy="731700"/>
          </a:xfrm>
          <a:prstGeom prst="rightArrow">
            <a:avLst>
              <a:gd fmla="val 50000" name="adj1"/>
              <a:gd fmla="val 50000" name="adj2"/>
            </a:avLst>
          </a:prstGeom>
          <a:solidFill>
            <a:srgbClr val="F9CB9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83" name="Google Shape;283;p4"/>
          <p:cNvSpPr txBox="1"/>
          <p:nvPr>
            <p:ph type="title"/>
          </p:nvPr>
        </p:nvSpPr>
        <p:spPr>
          <a:xfrm>
            <a:off x="-75" y="356800"/>
            <a:ext cx="12192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b="1" lang="en-US" sz="4200">
                <a:solidFill>
                  <a:srgbClr val="002060"/>
                </a:solidFill>
                <a:latin typeface="Arial"/>
                <a:ea typeface="Arial"/>
                <a:cs typeface="Arial"/>
                <a:sym typeface="Arial"/>
              </a:rPr>
              <a:t>Voluntary or Involuntary?</a:t>
            </a:r>
            <a:endParaRPr b="1" sz="4200">
              <a:solidFill>
                <a:srgbClr val="002060"/>
              </a:solidFill>
              <a:latin typeface="Arial"/>
              <a:ea typeface="Arial"/>
              <a:cs typeface="Arial"/>
              <a:sym typeface="Arial"/>
            </a:endParaRPr>
          </a:p>
        </p:txBody>
      </p:sp>
      <p:sp>
        <p:nvSpPr>
          <p:cNvPr id="284" name="Google Shape;284;p4"/>
          <p:cNvSpPr/>
          <p:nvPr/>
        </p:nvSpPr>
        <p:spPr>
          <a:xfrm>
            <a:off x="7351054" y="2103197"/>
            <a:ext cx="3549600" cy="3591300"/>
          </a:xfrm>
          <a:prstGeom prst="ellipse">
            <a:avLst/>
          </a:prstGeom>
          <a:solidFill>
            <a:srgbClr val="FFAB40"/>
          </a:solidFill>
          <a:ln cap="flat" cmpd="sng" w="12700">
            <a:solidFill>
              <a:srgbClr val="2012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rgbClr val="20124D"/>
                </a:solidFill>
                <a:latin typeface="Calibri"/>
                <a:ea typeface="Calibri"/>
                <a:cs typeface="Calibri"/>
                <a:sym typeface="Calibri"/>
              </a:rPr>
              <a:t>Categorisation of tremors based on voluntary and involuntary movement</a:t>
            </a:r>
            <a:endParaRPr b="1" i="0" sz="2600" u="none" cap="none" strike="noStrike">
              <a:solidFill>
                <a:srgbClr val="20124D"/>
              </a:solidFill>
              <a:latin typeface="Arial"/>
              <a:ea typeface="Arial"/>
              <a:cs typeface="Arial"/>
              <a:sym typeface="Arial"/>
            </a:endParaRPr>
          </a:p>
        </p:txBody>
      </p:sp>
      <p:sp>
        <p:nvSpPr>
          <p:cNvPr id="285" name="Google Shape;285;p4"/>
          <p:cNvSpPr/>
          <p:nvPr/>
        </p:nvSpPr>
        <p:spPr>
          <a:xfrm>
            <a:off x="1253554" y="2103197"/>
            <a:ext cx="3549600" cy="3591300"/>
          </a:xfrm>
          <a:prstGeom prst="ellipse">
            <a:avLst/>
          </a:prstGeom>
          <a:solidFill>
            <a:srgbClr val="FFAB4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0" lang="en-US" sz="3000" u="none" cap="none" strike="noStrike">
                <a:solidFill>
                  <a:srgbClr val="20124D"/>
                </a:solidFill>
                <a:latin typeface="Arial"/>
                <a:ea typeface="Arial"/>
                <a:cs typeface="Arial"/>
                <a:sym typeface="Arial"/>
              </a:rPr>
              <a:t>Vibration Analysis</a:t>
            </a:r>
            <a:endParaRPr b="1" i="0" sz="3000" u="none" cap="none" strike="noStrike">
              <a:solidFill>
                <a:srgbClr val="20124D"/>
              </a:solidFill>
              <a:latin typeface="Arial"/>
              <a:ea typeface="Arial"/>
              <a:cs typeface="Arial"/>
              <a:sym typeface="Arial"/>
            </a:endParaRPr>
          </a:p>
        </p:txBody>
      </p:sp>
      <p:sp>
        <p:nvSpPr>
          <p:cNvPr id="286" name="Google Shape;286;p4"/>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52bfa3ffb1_0_339"/>
          <p:cNvSpPr txBox="1"/>
          <p:nvPr>
            <p:ph type="title"/>
          </p:nvPr>
        </p:nvSpPr>
        <p:spPr>
          <a:xfrm>
            <a:off x="838200" y="365125"/>
            <a:ext cx="7082700" cy="1325700"/>
          </a:xfrm>
          <a:prstGeom prst="rect">
            <a:avLst/>
          </a:prstGeom>
        </p:spPr>
        <p:txBody>
          <a:bodyPr anchorCtr="0" anchor="ctr" bIns="45700" lIns="91425" spcFirstLastPara="1" rIns="91425" wrap="square" tIns="45700">
            <a:noAutofit/>
          </a:bodyPr>
          <a:lstStyle/>
          <a:p>
            <a:pPr indent="0" lvl="0" marL="0" rtl="0" algn="l">
              <a:spcBef>
                <a:spcPts val="1100"/>
              </a:spcBef>
              <a:spcAft>
                <a:spcPts val="0"/>
              </a:spcAft>
              <a:buNone/>
            </a:pPr>
            <a:r>
              <a:rPr b="1" lang="en-US" sz="3600">
                <a:solidFill>
                  <a:srgbClr val="FF0000"/>
                </a:solidFill>
                <a:latin typeface="Spectral"/>
                <a:ea typeface="Spectral"/>
                <a:cs typeface="Spectral"/>
                <a:sym typeface="Spectral"/>
              </a:rPr>
              <a:t>E</a:t>
            </a:r>
            <a:r>
              <a:rPr b="1" lang="en-US" sz="3600">
                <a:solidFill>
                  <a:srgbClr val="FF0000"/>
                </a:solidFill>
                <a:latin typeface="Spectral"/>
                <a:ea typeface="Spectral"/>
                <a:cs typeface="Spectral"/>
                <a:sym typeface="Spectral"/>
              </a:rPr>
              <a:t>lectromechanical Devices</a:t>
            </a:r>
            <a:endParaRPr b="1" sz="3600">
              <a:solidFill>
                <a:srgbClr val="FF0000"/>
              </a:solidFill>
              <a:latin typeface="Spectral"/>
              <a:ea typeface="Spectral"/>
              <a:cs typeface="Spectral"/>
              <a:sym typeface="Spectral"/>
            </a:endParaRPr>
          </a:p>
        </p:txBody>
      </p:sp>
      <p:sp>
        <p:nvSpPr>
          <p:cNvPr id="293" name="Google Shape;293;g52bfa3ffb1_0_339"/>
          <p:cNvSpPr txBox="1"/>
          <p:nvPr>
            <p:ph idx="1" type="body"/>
          </p:nvPr>
        </p:nvSpPr>
        <p:spPr>
          <a:xfrm>
            <a:off x="838200" y="1777300"/>
            <a:ext cx="7082700" cy="1524900"/>
          </a:xfrm>
          <a:prstGeom prst="rect">
            <a:avLst/>
          </a:prstGeom>
        </p:spPr>
        <p:txBody>
          <a:bodyPr anchorCtr="0" anchor="t" bIns="45700" lIns="91425" spcFirstLastPara="1" rIns="91425" wrap="square" tIns="45700">
            <a:noAutofit/>
          </a:bodyPr>
          <a:lstStyle/>
          <a:p>
            <a:pPr indent="0" lvl="0" marL="0" rtl="0" algn="l">
              <a:spcBef>
                <a:spcPts val="1100"/>
              </a:spcBef>
              <a:spcAft>
                <a:spcPts val="0"/>
              </a:spcAft>
              <a:buNone/>
            </a:pPr>
            <a:r>
              <a:rPr lang="en-US" sz="2400"/>
              <a:t>To make sense out of ns anad to quantify them on a computer, certain electromechanical components were extremely essential.</a:t>
            </a:r>
            <a:endParaRPr sz="2400"/>
          </a:p>
        </p:txBody>
      </p:sp>
      <p:sp>
        <p:nvSpPr>
          <p:cNvPr id="294" name="Google Shape;294;g52bfa3ffb1_0_339"/>
          <p:cNvSpPr/>
          <p:nvPr/>
        </p:nvSpPr>
        <p:spPr>
          <a:xfrm rot="591076">
            <a:off x="8577413" y="4838779"/>
            <a:ext cx="3342078" cy="1692345"/>
          </a:xfrm>
          <a:prstGeom prst="ellipse">
            <a:avLst/>
          </a:prstGeom>
          <a:solidFill>
            <a:srgbClr val="FFAB40"/>
          </a:solidFill>
          <a:ln cap="flat" cmpd="sng" w="12700">
            <a:solidFill>
              <a:srgbClr val="2012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00"/>
              <a:buFont typeface="Arial"/>
              <a:buNone/>
            </a:pPr>
            <a:r>
              <a:rPr b="1" lang="en-US" sz="2600">
                <a:solidFill>
                  <a:srgbClr val="20124D"/>
                </a:solidFill>
                <a:latin typeface="Calibri"/>
                <a:ea typeface="Calibri"/>
                <a:cs typeface="Calibri"/>
                <a:sym typeface="Calibri"/>
              </a:rPr>
              <a:t>Accelerometers</a:t>
            </a:r>
            <a:br>
              <a:rPr b="1" lang="en-US" sz="2600">
                <a:solidFill>
                  <a:srgbClr val="20124D"/>
                </a:solidFill>
                <a:latin typeface="Calibri"/>
                <a:ea typeface="Calibri"/>
                <a:cs typeface="Calibri"/>
                <a:sym typeface="Calibri"/>
              </a:rPr>
            </a:br>
            <a:r>
              <a:rPr lang="en-US" sz="2600">
                <a:solidFill>
                  <a:srgbClr val="20124D"/>
                </a:solidFill>
                <a:latin typeface="Calibri"/>
                <a:ea typeface="Calibri"/>
                <a:cs typeface="Calibri"/>
                <a:sym typeface="Calibri"/>
              </a:rPr>
              <a:t>Hand speed</a:t>
            </a:r>
            <a:endParaRPr sz="2600">
              <a:solidFill>
                <a:srgbClr val="20124D"/>
              </a:solidFill>
              <a:latin typeface="Calibri"/>
              <a:ea typeface="Calibri"/>
              <a:cs typeface="Calibri"/>
              <a:sym typeface="Calibri"/>
            </a:endParaRPr>
          </a:p>
        </p:txBody>
      </p:sp>
      <p:sp>
        <p:nvSpPr>
          <p:cNvPr id="295" name="Google Shape;295;g52bfa3ffb1_0_339"/>
          <p:cNvSpPr/>
          <p:nvPr/>
        </p:nvSpPr>
        <p:spPr>
          <a:xfrm rot="-1819012">
            <a:off x="7114123" y="3744508"/>
            <a:ext cx="1371682" cy="474603"/>
          </a:xfrm>
          <a:prstGeom prst="rightArrow">
            <a:avLst>
              <a:gd fmla="val 50000" name="adj1"/>
              <a:gd fmla="val 50000" name="adj2"/>
            </a:avLst>
          </a:prstGeom>
          <a:solidFill>
            <a:srgbClr val="F9CB9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96" name="Google Shape;296;g52bfa3ffb1_0_339"/>
          <p:cNvSpPr/>
          <p:nvPr/>
        </p:nvSpPr>
        <p:spPr>
          <a:xfrm flipH="1">
            <a:off x="3856523" y="4565352"/>
            <a:ext cx="1337700" cy="474600"/>
          </a:xfrm>
          <a:prstGeom prst="rightArrow">
            <a:avLst>
              <a:gd fmla="val 50000" name="adj1"/>
              <a:gd fmla="val 50000" name="adj2"/>
            </a:avLst>
          </a:prstGeom>
          <a:solidFill>
            <a:srgbClr val="F9CB9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97" name="Google Shape;297;g52bfa3ffb1_0_339"/>
          <p:cNvSpPr/>
          <p:nvPr/>
        </p:nvSpPr>
        <p:spPr>
          <a:xfrm rot="590853">
            <a:off x="7144966" y="5027671"/>
            <a:ext cx="1371710" cy="474714"/>
          </a:xfrm>
          <a:prstGeom prst="rightArrow">
            <a:avLst>
              <a:gd fmla="val 50000" name="adj1"/>
              <a:gd fmla="val 50000" name="adj2"/>
            </a:avLst>
          </a:prstGeom>
          <a:solidFill>
            <a:srgbClr val="F9CB9C"/>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p:txBody>
      </p:sp>
      <p:sp>
        <p:nvSpPr>
          <p:cNvPr id="298" name="Google Shape;298;g52bfa3ffb1_0_339"/>
          <p:cNvSpPr/>
          <p:nvPr/>
        </p:nvSpPr>
        <p:spPr>
          <a:xfrm>
            <a:off x="4969800" y="3739975"/>
            <a:ext cx="2420700" cy="1876200"/>
          </a:xfrm>
          <a:prstGeom prst="ellipse">
            <a:avLst/>
          </a:prstGeom>
          <a:solidFill>
            <a:srgbClr val="FFAB40"/>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lang="en-US" sz="2000">
                <a:solidFill>
                  <a:srgbClr val="20124D"/>
                </a:solidFill>
              </a:rPr>
              <a:t>Moving hand to be analysed</a:t>
            </a:r>
            <a:endParaRPr b="1" i="0" sz="2000" u="none" cap="none" strike="noStrike">
              <a:solidFill>
                <a:srgbClr val="20124D"/>
              </a:solidFill>
              <a:latin typeface="Arial"/>
              <a:ea typeface="Arial"/>
              <a:cs typeface="Arial"/>
              <a:sym typeface="Arial"/>
            </a:endParaRPr>
          </a:p>
        </p:txBody>
      </p:sp>
      <p:sp>
        <p:nvSpPr>
          <p:cNvPr id="299" name="Google Shape;299;g52bfa3ffb1_0_339"/>
          <p:cNvSpPr/>
          <p:nvPr/>
        </p:nvSpPr>
        <p:spPr>
          <a:xfrm rot="-1818874">
            <a:off x="8247372" y="1897079"/>
            <a:ext cx="3342070" cy="1692489"/>
          </a:xfrm>
          <a:prstGeom prst="ellipse">
            <a:avLst/>
          </a:prstGeom>
          <a:solidFill>
            <a:srgbClr val="FFAB40"/>
          </a:solidFill>
          <a:ln cap="flat" cmpd="sng" w="12700">
            <a:solidFill>
              <a:srgbClr val="2012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00"/>
              <a:buFont typeface="Arial"/>
              <a:buNone/>
            </a:pPr>
            <a:r>
              <a:rPr b="1" lang="en-US" sz="2600">
                <a:solidFill>
                  <a:srgbClr val="20124D"/>
                </a:solidFill>
                <a:latin typeface="Calibri"/>
                <a:ea typeface="Calibri"/>
                <a:cs typeface="Calibri"/>
                <a:sym typeface="Calibri"/>
              </a:rPr>
              <a:t>Gyroscopes</a:t>
            </a:r>
            <a:endParaRPr b="1" sz="2600">
              <a:solidFill>
                <a:srgbClr val="20124D"/>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600"/>
              <a:buFont typeface="Arial"/>
              <a:buNone/>
            </a:pPr>
            <a:r>
              <a:rPr lang="en-US" sz="2600">
                <a:solidFill>
                  <a:srgbClr val="20124D"/>
                </a:solidFill>
                <a:latin typeface="Calibri"/>
                <a:ea typeface="Calibri"/>
                <a:cs typeface="Calibri"/>
                <a:sym typeface="Calibri"/>
              </a:rPr>
              <a:t>Hand tilt</a:t>
            </a:r>
            <a:endParaRPr sz="2600">
              <a:solidFill>
                <a:srgbClr val="20124D"/>
              </a:solidFill>
              <a:latin typeface="Calibri"/>
              <a:ea typeface="Calibri"/>
              <a:cs typeface="Calibri"/>
              <a:sym typeface="Calibri"/>
            </a:endParaRPr>
          </a:p>
        </p:txBody>
      </p:sp>
      <p:sp>
        <p:nvSpPr>
          <p:cNvPr id="300" name="Google Shape;300;g52bfa3ffb1_0_339"/>
          <p:cNvSpPr/>
          <p:nvPr/>
        </p:nvSpPr>
        <p:spPr>
          <a:xfrm flipH="1">
            <a:off x="490795" y="3956500"/>
            <a:ext cx="3259800" cy="1692300"/>
          </a:xfrm>
          <a:prstGeom prst="ellipse">
            <a:avLst/>
          </a:prstGeom>
          <a:solidFill>
            <a:srgbClr val="FFAB40"/>
          </a:solidFill>
          <a:ln cap="flat" cmpd="sng" w="12700">
            <a:solidFill>
              <a:srgbClr val="2012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00"/>
              <a:buFont typeface="Arial"/>
              <a:buNone/>
            </a:pPr>
            <a:r>
              <a:rPr b="1" lang="en-US" sz="2600">
                <a:solidFill>
                  <a:srgbClr val="20124D"/>
                </a:solidFill>
                <a:latin typeface="Calibri"/>
                <a:ea typeface="Calibri"/>
                <a:cs typeface="Calibri"/>
                <a:sym typeface="Calibri"/>
              </a:rPr>
              <a:t>Bluetooth Module</a:t>
            </a:r>
            <a:br>
              <a:rPr b="1" lang="en-US" sz="2600">
                <a:solidFill>
                  <a:srgbClr val="20124D"/>
                </a:solidFill>
                <a:latin typeface="Calibri"/>
                <a:ea typeface="Calibri"/>
                <a:cs typeface="Calibri"/>
                <a:sym typeface="Calibri"/>
              </a:rPr>
            </a:br>
            <a:r>
              <a:rPr lang="en-US" sz="2600">
                <a:solidFill>
                  <a:srgbClr val="20124D"/>
                </a:solidFill>
                <a:latin typeface="Calibri"/>
                <a:ea typeface="Calibri"/>
                <a:cs typeface="Calibri"/>
                <a:sym typeface="Calibri"/>
              </a:rPr>
              <a:t>Send Data</a:t>
            </a:r>
            <a:endParaRPr sz="2600">
              <a:solidFill>
                <a:srgbClr val="20124D"/>
              </a:solidFill>
              <a:latin typeface="Calibri"/>
              <a:ea typeface="Calibri"/>
              <a:cs typeface="Calibri"/>
              <a:sym typeface="Calibri"/>
            </a:endParaRPr>
          </a:p>
        </p:txBody>
      </p:sp>
      <p:sp>
        <p:nvSpPr>
          <p:cNvPr id="301" name="Google Shape;301;g52bfa3ffb1_0_339"/>
          <p:cNvSpPr txBox="1"/>
          <p:nvPr/>
        </p:nvSpPr>
        <p:spPr>
          <a:xfrm>
            <a:off x="4009875" y="6488700"/>
            <a:ext cx="8182200" cy="369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DISA 2019 | Prof. M. Balakrishnan | Rachit Jain, Chirag Bansal, Ishan Jain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2019-04-16T12:02:58Z</dcterms:created>
  <dc:creator>ishan jain</dc:creator>
</cp:coreProperties>
</file>